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56" r:id="rId2"/>
    <p:sldId id="259" r:id="rId3"/>
    <p:sldId id="257" r:id="rId4"/>
    <p:sldId id="258" r:id="rId5"/>
    <p:sldId id="262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1783" autoAdjust="0"/>
  </p:normalViewPr>
  <p:slideViewPr>
    <p:cSldViewPr snapToGrid="0">
      <p:cViewPr varScale="1">
        <p:scale>
          <a:sx n="58" d="100"/>
          <a:sy n="58" d="100"/>
        </p:scale>
        <p:origin x="9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44" d="100"/>
          <a:sy n="44" d="100"/>
        </p:scale>
        <p:origin x="277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64834-7DB0-440F-AD0B-1D74DB59D372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94B4E-BB60-4F5A-B006-0456DCD1469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5797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94B4E-BB60-4F5A-B006-0456DCD1469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160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94B4E-BB60-4F5A-B006-0456DCD1469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5662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94B4E-BB60-4F5A-B006-0456DCD1469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2654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94B4E-BB60-4F5A-B006-0456DCD1469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1489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94B4E-BB60-4F5A-B006-0456DCD1469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9603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41455-40F9-498C-B159-A96D4158EA7E}" type="datetime1">
              <a:rPr lang="de-DE" smtClean="0"/>
              <a:t>05.02.2017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08276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BCEF7-4498-42AA-95C4-1A3DA82E04AD}" type="datetime1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60089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E5072-2023-4114-9169-3D7752DBE0B3}" type="datetime1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18567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8517F-4F24-4E56-83E9-56F336C77278}" type="datetime1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27995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B062E-5789-4981-9478-F1B003F1D975}" type="datetime1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62495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9F65E-84F0-41D0-A5A7-4B4536F87894}" type="datetime1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55846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DDD0F-F3C7-4D41-BE82-47D8824193D2}" type="datetime1">
              <a:rPr lang="de-DE" smtClean="0"/>
              <a:t>05.02.2017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02079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FBFF3-EA9F-4C4D-9A9E-DA31E0F2B57A}" type="datetime1">
              <a:rPr lang="de-DE" smtClean="0"/>
              <a:t>05.02.2017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32426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D4C7-C2C4-4AAD-9A1E-CA4D3D33D521}" type="datetime1">
              <a:rPr lang="de-DE" smtClean="0"/>
              <a:t>05.02.2017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30939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2800" b="1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36673-3A35-4977-9FBC-60DBA339003F}" type="datetime1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3635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EB9-7CA4-45C2-BEB1-D116C50056D0}" type="datetime1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204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397124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0D2B4605-DCCA-4BB5-8948-56B0670E4777}" type="datetime1">
              <a:rPr lang="de-DE" sz="1100" smtClean="0"/>
              <a:t>05.02.2017</a:t>
            </a:fld>
            <a:endParaRPr lang="de-DE" sz="11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2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6991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de-DE" sz="5400" b="1" dirty="0"/>
              <a:t>Produkte und Dienstleistungen vermarkten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Eine Präsentation von …</a:t>
            </a:r>
          </a:p>
        </p:txBody>
      </p:sp>
    </p:spTree>
    <p:extLst>
      <p:ext uri="{BB962C8B-B14F-4D97-AF65-F5344CB8AC3E}">
        <p14:creationId xmlns:p14="http://schemas.microsoft.com/office/powerpoint/2010/main" val="3497273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033157"/>
          </a:xfrm>
        </p:spPr>
        <p:txBody>
          <a:bodyPr/>
          <a:lstStyle/>
          <a:p>
            <a:r>
              <a:rPr lang="de-DE" dirty="0"/>
              <a:t>Schritte im Marketingprozess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61872" y="1828800"/>
            <a:ext cx="9948672" cy="4351337"/>
          </a:xfrm>
        </p:spPr>
        <p:txBody>
          <a:bodyPr>
            <a:noAutofit/>
          </a:bodyPr>
          <a:lstStyle/>
          <a:p>
            <a:pPr marL="354013" indent="-354013">
              <a:tabLst>
                <a:tab pos="7889875" algn="l"/>
              </a:tabLst>
            </a:pPr>
            <a:r>
              <a:rPr lang="de-DE" sz="2800" dirty="0">
                <a:solidFill>
                  <a:schemeClr val="tx1"/>
                </a:solidFill>
              </a:rPr>
              <a:t>Analysephase</a:t>
            </a:r>
            <a:endParaRPr lang="de-DE" sz="3600" dirty="0">
              <a:solidFill>
                <a:schemeClr val="tx1"/>
              </a:solidFill>
            </a:endParaRPr>
          </a:p>
          <a:p>
            <a:pPr marL="987425" lvl="1" indent="-35877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7889875" algn="l"/>
              </a:tabLst>
            </a:pPr>
            <a:r>
              <a:rPr lang="de-DE" sz="2400" dirty="0">
                <a:solidFill>
                  <a:schemeClr val="tx1"/>
                </a:solidFill>
              </a:rPr>
              <a:t>Eigenes Unternehmen</a:t>
            </a:r>
          </a:p>
          <a:p>
            <a:pPr marL="987425" lvl="1" indent="-35877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7889875" algn="l"/>
              </a:tabLst>
            </a:pPr>
            <a:r>
              <a:rPr lang="de-DE" sz="2400" dirty="0">
                <a:solidFill>
                  <a:schemeClr val="tx1"/>
                </a:solidFill>
              </a:rPr>
              <a:t>Kunden</a:t>
            </a:r>
          </a:p>
          <a:p>
            <a:pPr marL="987425" lvl="1" indent="-35877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7889875" algn="l"/>
              </a:tabLst>
            </a:pPr>
            <a:r>
              <a:rPr lang="de-DE" sz="2400" dirty="0">
                <a:solidFill>
                  <a:schemeClr val="tx1"/>
                </a:solidFill>
              </a:rPr>
              <a:t>Wettbewerber</a:t>
            </a:r>
          </a:p>
          <a:p>
            <a:pPr marL="354013" indent="-35401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de-DE" sz="2800" dirty="0">
                <a:solidFill>
                  <a:schemeClr val="tx1"/>
                </a:solidFill>
              </a:rPr>
              <a:t>Ziele festlegen	</a:t>
            </a:r>
            <a:r>
              <a:rPr lang="de-DE" sz="4000" b="1" dirty="0">
                <a:solidFill>
                  <a:schemeClr val="tx1"/>
                </a:solidFill>
              </a:rPr>
              <a:t> </a:t>
            </a:r>
          </a:p>
          <a:p>
            <a:pPr marL="354013" indent="-35401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de-DE" sz="2800" dirty="0">
                <a:solidFill>
                  <a:schemeClr val="tx1"/>
                </a:solidFill>
              </a:rPr>
              <a:t>Marketingkonzept erstellen		</a:t>
            </a:r>
          </a:p>
          <a:p>
            <a:pPr marL="354013" indent="-35401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de-DE" sz="2800" dirty="0">
                <a:solidFill>
                  <a:schemeClr val="tx1"/>
                </a:solidFill>
              </a:rPr>
              <a:t>Geplante Maßnahmen umsetzen	</a:t>
            </a:r>
          </a:p>
          <a:p>
            <a:pPr marL="354013" indent="-3540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800" dirty="0">
                <a:solidFill>
                  <a:schemeClr val="tx1"/>
                </a:solidFill>
              </a:rPr>
              <a:t>Ergebnisse kontrollieren</a:t>
            </a:r>
            <a:r>
              <a:rPr lang="de-DE" sz="3600" dirty="0">
                <a:solidFill>
                  <a:schemeClr val="tx1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536113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Vom Verkäufermarkt zum Käufermarkt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3600" dirty="0">
                <a:solidFill>
                  <a:schemeClr val="tx1"/>
                </a:solidFill>
              </a:rPr>
              <a:t>Verkäufermarkt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2600" dirty="0">
                <a:solidFill>
                  <a:schemeClr val="tx1"/>
                </a:solidFill>
              </a:rPr>
              <a:t>Nachfrage übersteigt das Angebot.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2600" dirty="0">
                <a:solidFill>
                  <a:schemeClr val="tx1"/>
                </a:solidFill>
              </a:rPr>
              <a:t>Nachfrageüberhang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2600" dirty="0">
                <a:solidFill>
                  <a:schemeClr val="tx1"/>
                </a:solidFill>
              </a:rPr>
              <a:t>Produktorientierung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2600" dirty="0">
                <a:solidFill>
                  <a:schemeClr val="tx1"/>
                </a:solidFill>
              </a:rPr>
              <a:t>Produktion im Mittelpunkt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sz="3600" dirty="0">
                <a:solidFill>
                  <a:schemeClr val="tx1"/>
                </a:solidFill>
              </a:rPr>
              <a:t>Käufermarkt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600" dirty="0">
                <a:solidFill>
                  <a:schemeClr val="tx1"/>
                </a:solidFill>
              </a:rPr>
              <a:t>Angebot übersteigt die Nachfrage.</a:t>
            </a:r>
          </a:p>
          <a:p>
            <a:pPr marL="0" indent="0">
              <a:buNone/>
            </a:pPr>
            <a:r>
              <a:rPr lang="de-DE" sz="2600" dirty="0">
                <a:solidFill>
                  <a:schemeClr val="tx1"/>
                </a:solidFill>
              </a:rPr>
              <a:t>Angebotsüberhang</a:t>
            </a:r>
          </a:p>
          <a:p>
            <a:pPr marL="0" indent="0">
              <a:buNone/>
            </a:pPr>
            <a:r>
              <a:rPr lang="de-DE" sz="2600" dirty="0">
                <a:solidFill>
                  <a:schemeClr val="tx1"/>
                </a:solidFill>
              </a:rPr>
              <a:t>Kunden-, Markt- und Dialogorientierung</a:t>
            </a:r>
          </a:p>
          <a:p>
            <a:pPr marL="0" indent="0">
              <a:buNone/>
            </a:pPr>
            <a:r>
              <a:rPr lang="de-DE" sz="2600" dirty="0">
                <a:solidFill>
                  <a:schemeClr val="tx1"/>
                </a:solidFill>
              </a:rPr>
              <a:t>Absatzleistung im Mittelpunkt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6778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/>
              <a:t>Marketingziele und Aufgaben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622734" cy="4351337"/>
          </a:xfrm>
        </p:spPr>
        <p:txBody>
          <a:bodyPr>
            <a:normAutofit/>
          </a:bodyPr>
          <a:lstStyle/>
          <a:p>
            <a:pPr marL="354013" indent="-354013">
              <a:buClr>
                <a:srgbClr val="FF0000"/>
              </a:buClr>
              <a:buSzPct val="100000"/>
            </a:pPr>
            <a:r>
              <a:rPr lang="de-DE" sz="2800" dirty="0">
                <a:solidFill>
                  <a:schemeClr val="tx1"/>
                </a:solidFill>
              </a:rPr>
              <a:t>Umsatz erhöhen</a:t>
            </a:r>
          </a:p>
          <a:p>
            <a:pPr marL="354013" indent="-354013">
              <a:buClr>
                <a:srgbClr val="FF0000"/>
              </a:buClr>
              <a:buSzPct val="100000"/>
            </a:pPr>
            <a:r>
              <a:rPr lang="de-DE" sz="2800" dirty="0">
                <a:solidFill>
                  <a:schemeClr val="tx1"/>
                </a:solidFill>
              </a:rPr>
              <a:t>Gewinn steigern</a:t>
            </a:r>
          </a:p>
          <a:p>
            <a:pPr marL="354013" indent="-354013">
              <a:buClr>
                <a:srgbClr val="FF0000"/>
              </a:buClr>
              <a:buSzPct val="100000"/>
            </a:pPr>
            <a:r>
              <a:rPr lang="de-DE" sz="2800" dirty="0">
                <a:solidFill>
                  <a:schemeClr val="tx1"/>
                </a:solidFill>
              </a:rPr>
              <a:t>Marktanteil vergrößern</a:t>
            </a:r>
          </a:p>
          <a:p>
            <a:pPr marL="354013" indent="-354013">
              <a:buClr>
                <a:srgbClr val="FF0000"/>
              </a:buClr>
              <a:buSzPct val="100000"/>
            </a:pPr>
            <a:r>
              <a:rPr lang="de-DE" sz="2800" dirty="0">
                <a:solidFill>
                  <a:schemeClr val="tx1"/>
                </a:solidFill>
              </a:rPr>
              <a:t>Marktführerschaft erreichen</a:t>
            </a:r>
          </a:p>
          <a:p>
            <a:pPr marL="354013" indent="-354013">
              <a:buClr>
                <a:srgbClr val="FF0000"/>
              </a:buClr>
              <a:buSzPct val="100000"/>
            </a:pPr>
            <a:r>
              <a:rPr lang="de-DE" sz="2800" dirty="0">
                <a:solidFill>
                  <a:schemeClr val="tx1"/>
                </a:solidFill>
              </a:rPr>
              <a:t>Bekanntheitsgrad verbessern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5215030" cy="4351337"/>
          </a:xfrm>
        </p:spPr>
        <p:txBody>
          <a:bodyPr>
            <a:normAutofit/>
          </a:bodyPr>
          <a:lstStyle/>
          <a:p>
            <a:pPr marL="354013" indent="-354013">
              <a:buClr>
                <a:schemeClr val="tx1"/>
              </a:buClr>
              <a:buSzPct val="100000"/>
            </a:pPr>
            <a:r>
              <a:rPr lang="de-DE" sz="2800" dirty="0">
                <a:solidFill>
                  <a:schemeClr val="tx1"/>
                </a:solidFill>
              </a:rPr>
              <a:t>Wünsche der Kunden erfüllen</a:t>
            </a:r>
          </a:p>
          <a:p>
            <a:pPr marL="354013" indent="-354013">
              <a:buClr>
                <a:schemeClr val="tx1"/>
              </a:buClr>
              <a:buSzPct val="100000"/>
            </a:pPr>
            <a:r>
              <a:rPr lang="de-DE" sz="2800" dirty="0">
                <a:solidFill>
                  <a:schemeClr val="tx1"/>
                </a:solidFill>
              </a:rPr>
              <a:t>weitere Beteiligte zufriedenstellen (Stakeholder)</a:t>
            </a:r>
          </a:p>
          <a:p>
            <a:pPr marL="354013" indent="-354013">
              <a:buClr>
                <a:schemeClr val="tx1"/>
              </a:buClr>
              <a:buSzPct val="100000"/>
            </a:pPr>
            <a:r>
              <a:rPr lang="de-DE" sz="2800" dirty="0">
                <a:solidFill>
                  <a:schemeClr val="tx1"/>
                </a:solidFill>
              </a:rPr>
              <a:t>Absatzmarkt erweitern</a:t>
            </a:r>
          </a:p>
          <a:p>
            <a:pPr marL="354013" indent="-354013">
              <a:buClr>
                <a:schemeClr val="tx1"/>
              </a:buClr>
              <a:buSzPct val="100000"/>
            </a:pPr>
            <a:r>
              <a:rPr lang="de-DE" sz="2800" dirty="0">
                <a:solidFill>
                  <a:schemeClr val="tx1"/>
                </a:solidFill>
              </a:rPr>
              <a:t>Das Unternehmen marktorientiert leiten</a:t>
            </a:r>
          </a:p>
        </p:txBody>
      </p:sp>
    </p:spTree>
    <p:extLst>
      <p:ext uri="{BB962C8B-B14F-4D97-AF65-F5344CB8AC3E}">
        <p14:creationId xmlns:p14="http://schemas.microsoft.com/office/powerpoint/2010/main" val="1705576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Danke für Ihre Aufmerksamkeit</a:t>
            </a:r>
          </a:p>
        </p:txBody>
      </p:sp>
    </p:spTree>
    <p:extLst>
      <p:ext uri="{BB962C8B-B14F-4D97-AF65-F5344CB8AC3E}">
        <p14:creationId xmlns:p14="http://schemas.microsoft.com/office/powerpoint/2010/main" val="3671471623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7B713C7F-58B7-4AE9-B361-B13EB9EC4C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Ansicht</Template>
  <TotalTime>0</TotalTime>
  <Words>86</Words>
  <Application>Microsoft Office PowerPoint</Application>
  <PresentationFormat>Breitbild</PresentationFormat>
  <Paragraphs>38</Paragraphs>
  <Slides>5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Calibri</vt:lpstr>
      <vt:lpstr>Century Schoolbook</vt:lpstr>
      <vt:lpstr>Times New Roman</vt:lpstr>
      <vt:lpstr>Wingdings 2</vt:lpstr>
      <vt:lpstr>View</vt:lpstr>
      <vt:lpstr>Produkte und Dienstleistungen vermarkten</vt:lpstr>
      <vt:lpstr>Schritte im Marketingprozess</vt:lpstr>
      <vt:lpstr>Vom Verkäufermarkt zum Käufermarkt</vt:lpstr>
      <vt:lpstr>Marketingziele und Aufgaben</vt:lpstr>
      <vt:lpstr>Danke für Ihre Aufmerksamkeit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fmp</dc:creator>
  <cp:lastModifiedBy>Marion Schröder</cp:lastModifiedBy>
  <cp:revision>57</cp:revision>
  <dcterms:created xsi:type="dcterms:W3CDTF">2014-01-19T14:01:48Z</dcterms:created>
  <dcterms:modified xsi:type="dcterms:W3CDTF">2017-02-05T09:33:05Z</dcterms:modified>
</cp:coreProperties>
</file>