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1"/>
  </p:notesMasterIdLst>
  <p:sldIdLst>
    <p:sldId id="256" r:id="rId2"/>
    <p:sldId id="259" r:id="rId3"/>
    <p:sldId id="257" r:id="rId4"/>
    <p:sldId id="258" r:id="rId5"/>
    <p:sldId id="265" r:id="rId6"/>
    <p:sldId id="266" r:id="rId7"/>
    <p:sldId id="267" r:id="rId8"/>
    <p:sldId id="268" r:id="rId9"/>
    <p:sldId id="262" r:id="rId1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158" autoAdjust="0"/>
    <p:restoredTop sz="81783" autoAdjust="0"/>
  </p:normalViewPr>
  <p:slideViewPr>
    <p:cSldViewPr snapToGrid="0">
      <p:cViewPr varScale="1">
        <p:scale>
          <a:sx n="58" d="100"/>
          <a:sy n="58" d="100"/>
        </p:scale>
        <p:origin x="122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69B60D-E4BE-4FFB-BD26-40EA4AA9B136}" type="doc">
      <dgm:prSet loTypeId="urn:microsoft.com/office/officeart/2005/8/layout/hierarchy3" loCatId="hierarchy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EA320809-64E3-4B4C-BD91-B49B32AA0EC8}">
      <dgm:prSet custT="1"/>
      <dgm:spPr/>
      <dgm:t>
        <a:bodyPr/>
        <a:lstStyle/>
        <a:p>
          <a:pPr rtl="0"/>
          <a:r>
            <a:rPr lang="de-DE" sz="2200" b="1" baseline="0" dirty="0">
              <a:latin typeface="Arial" panose="020B0604020202020204" pitchFamily="34" charset="0"/>
              <a:cs typeface="Arial" panose="020B0604020202020204" pitchFamily="34" charset="0"/>
            </a:rPr>
            <a:t>Konsumgüter-marketing</a:t>
          </a:r>
          <a:endParaRPr lang="de-DE" sz="2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68C63A0-FA60-4D3D-9C8C-C075D4B116D9}" type="parTrans" cxnId="{FF613951-8BF9-47FE-9496-E58382E3B555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8EA81AD-6E5E-45EA-AB1A-0957397AB75F}" type="sibTrans" cxnId="{FF613951-8BF9-47FE-9496-E58382E3B555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152AEF5-CD2B-415F-8AFA-1740839A2155}">
      <dgm:prSet custT="1"/>
      <dgm:spPr/>
      <dgm:t>
        <a:bodyPr/>
        <a:lstStyle/>
        <a:p>
          <a:pPr rtl="0"/>
          <a:r>
            <a:rPr lang="de-DE" sz="2000" dirty="0">
              <a:latin typeface="Arial" panose="020B0604020202020204" pitchFamily="34" charset="0"/>
              <a:cs typeface="Arial" panose="020B0604020202020204" pitchFamily="34" charset="0"/>
            </a:rPr>
            <a:t>Massen-produkte</a:t>
          </a:r>
        </a:p>
      </dgm:t>
    </dgm:pt>
    <dgm:pt modelId="{FCFE50FB-1840-46D5-AED3-AB53BE70C8B0}" type="parTrans" cxnId="{8C6E3188-6A7F-4283-89DB-6BD7A28303B4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7640BC0-B6EF-45A9-B0D4-B046ED013589}" type="sibTrans" cxnId="{8C6E3188-6A7F-4283-89DB-6BD7A28303B4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2DE7B7F-43F1-49B6-8A7D-28409ECCA629}">
      <dgm:prSet custT="1"/>
      <dgm:spPr/>
      <dgm:t>
        <a:bodyPr/>
        <a:lstStyle/>
        <a:p>
          <a:pPr rtl="0"/>
          <a:r>
            <a:rPr lang="de-DE" sz="2000" dirty="0">
              <a:latin typeface="Arial" panose="020B0604020202020204" pitchFamily="34" charset="0"/>
              <a:cs typeface="Arial" panose="020B0604020202020204" pitchFamily="34" charset="0"/>
            </a:rPr>
            <a:t>Hohe Anzahl an  Nachfragern</a:t>
          </a:r>
        </a:p>
      </dgm:t>
    </dgm:pt>
    <dgm:pt modelId="{FD37E067-53FA-4308-8071-351035157251}" type="parTrans" cxnId="{8FBE6E1B-ED35-4FE7-835D-AD8D5D6D947C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845F9B6-B535-44C9-8437-D489D9678006}" type="sibTrans" cxnId="{8FBE6E1B-ED35-4FE7-835D-AD8D5D6D947C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84838D1-AF4C-4A22-85DE-3C5402AA2946}" type="pres">
      <dgm:prSet presAssocID="{F869B60D-E4BE-4FFB-BD26-40EA4AA9B136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65162F2E-45D0-4DEA-8886-BED8FEAFC6D7}" type="pres">
      <dgm:prSet presAssocID="{EA320809-64E3-4B4C-BD91-B49B32AA0EC8}" presName="root" presStyleCnt="0"/>
      <dgm:spPr/>
    </dgm:pt>
    <dgm:pt modelId="{51C0C29D-370F-41EB-BBA5-2F761A625E0D}" type="pres">
      <dgm:prSet presAssocID="{EA320809-64E3-4B4C-BD91-B49B32AA0EC8}" presName="rootComposite" presStyleCnt="0"/>
      <dgm:spPr/>
    </dgm:pt>
    <dgm:pt modelId="{55D3189B-F240-4200-BBB8-31E54603B1F6}" type="pres">
      <dgm:prSet presAssocID="{EA320809-64E3-4B4C-BD91-B49B32AA0EC8}" presName="rootText" presStyleLbl="node1" presStyleIdx="0" presStyleCnt="1" custScaleX="109396"/>
      <dgm:spPr/>
    </dgm:pt>
    <dgm:pt modelId="{2A1DB674-1834-41C8-ACF3-00771B8914D7}" type="pres">
      <dgm:prSet presAssocID="{EA320809-64E3-4B4C-BD91-B49B32AA0EC8}" presName="rootConnector" presStyleLbl="node1" presStyleIdx="0" presStyleCnt="1"/>
      <dgm:spPr/>
    </dgm:pt>
    <dgm:pt modelId="{A211D6A8-B50D-4836-BF89-F3F009C50593}" type="pres">
      <dgm:prSet presAssocID="{EA320809-64E3-4B4C-BD91-B49B32AA0EC8}" presName="childShape" presStyleCnt="0"/>
      <dgm:spPr/>
    </dgm:pt>
    <dgm:pt modelId="{AFA19C5B-AF45-43FC-8F63-6CF33DA7F20E}" type="pres">
      <dgm:prSet presAssocID="{FCFE50FB-1840-46D5-AED3-AB53BE70C8B0}" presName="Name13" presStyleLbl="parChTrans1D2" presStyleIdx="0" presStyleCnt="2"/>
      <dgm:spPr/>
    </dgm:pt>
    <dgm:pt modelId="{78B77E82-16BA-4196-9762-25C748EE05FE}" type="pres">
      <dgm:prSet presAssocID="{F152AEF5-CD2B-415F-8AFA-1740839A2155}" presName="childText" presStyleLbl="bgAcc1" presStyleIdx="0" presStyleCnt="2">
        <dgm:presLayoutVars>
          <dgm:bulletEnabled val="1"/>
        </dgm:presLayoutVars>
      </dgm:prSet>
      <dgm:spPr/>
    </dgm:pt>
    <dgm:pt modelId="{46955972-2667-465D-9E56-350D6D77252A}" type="pres">
      <dgm:prSet presAssocID="{FD37E067-53FA-4308-8071-351035157251}" presName="Name13" presStyleLbl="parChTrans1D2" presStyleIdx="1" presStyleCnt="2"/>
      <dgm:spPr/>
    </dgm:pt>
    <dgm:pt modelId="{FE89EE72-9078-488E-82B1-963E1A4D3DFD}" type="pres">
      <dgm:prSet presAssocID="{72DE7B7F-43F1-49B6-8A7D-28409ECCA629}" presName="childText" presStyleLbl="bgAcc1" presStyleIdx="1" presStyleCnt="2">
        <dgm:presLayoutVars>
          <dgm:bulletEnabled val="1"/>
        </dgm:presLayoutVars>
      </dgm:prSet>
      <dgm:spPr/>
    </dgm:pt>
  </dgm:ptLst>
  <dgm:cxnLst>
    <dgm:cxn modelId="{22166887-7D6E-4EBE-B39C-7939ED05C225}" type="presOf" srcId="{F869B60D-E4BE-4FFB-BD26-40EA4AA9B136}" destId="{784838D1-AF4C-4A22-85DE-3C5402AA2946}" srcOrd="0" destOrd="0" presId="urn:microsoft.com/office/officeart/2005/8/layout/hierarchy3"/>
    <dgm:cxn modelId="{A36BD6D8-1435-4336-B14C-2EA8F0F095DD}" type="presOf" srcId="{FCFE50FB-1840-46D5-AED3-AB53BE70C8B0}" destId="{AFA19C5B-AF45-43FC-8F63-6CF33DA7F20E}" srcOrd="0" destOrd="0" presId="urn:microsoft.com/office/officeart/2005/8/layout/hierarchy3"/>
    <dgm:cxn modelId="{8FBE6E1B-ED35-4FE7-835D-AD8D5D6D947C}" srcId="{EA320809-64E3-4B4C-BD91-B49B32AA0EC8}" destId="{72DE7B7F-43F1-49B6-8A7D-28409ECCA629}" srcOrd="1" destOrd="0" parTransId="{FD37E067-53FA-4308-8071-351035157251}" sibTransId="{E845F9B6-B535-44C9-8437-D489D9678006}"/>
    <dgm:cxn modelId="{10AE8CBC-4DD0-418B-90BE-EF5ED29DCFDE}" type="presOf" srcId="{FD37E067-53FA-4308-8071-351035157251}" destId="{46955972-2667-465D-9E56-350D6D77252A}" srcOrd="0" destOrd="0" presId="urn:microsoft.com/office/officeart/2005/8/layout/hierarchy3"/>
    <dgm:cxn modelId="{FF613951-8BF9-47FE-9496-E58382E3B555}" srcId="{F869B60D-E4BE-4FFB-BD26-40EA4AA9B136}" destId="{EA320809-64E3-4B4C-BD91-B49B32AA0EC8}" srcOrd="0" destOrd="0" parTransId="{D68C63A0-FA60-4D3D-9C8C-C075D4B116D9}" sibTransId="{98EA81AD-6E5E-45EA-AB1A-0957397AB75F}"/>
    <dgm:cxn modelId="{8C6E3188-6A7F-4283-89DB-6BD7A28303B4}" srcId="{EA320809-64E3-4B4C-BD91-B49B32AA0EC8}" destId="{F152AEF5-CD2B-415F-8AFA-1740839A2155}" srcOrd="0" destOrd="0" parTransId="{FCFE50FB-1840-46D5-AED3-AB53BE70C8B0}" sibTransId="{A7640BC0-B6EF-45A9-B0D4-B046ED013589}"/>
    <dgm:cxn modelId="{AD2C80DA-F945-45E4-9D5A-053F0AD32143}" type="presOf" srcId="{72DE7B7F-43F1-49B6-8A7D-28409ECCA629}" destId="{FE89EE72-9078-488E-82B1-963E1A4D3DFD}" srcOrd="0" destOrd="0" presId="urn:microsoft.com/office/officeart/2005/8/layout/hierarchy3"/>
    <dgm:cxn modelId="{2A5E2F00-33BF-4CDF-8D6A-C1904E8705FB}" type="presOf" srcId="{EA320809-64E3-4B4C-BD91-B49B32AA0EC8}" destId="{55D3189B-F240-4200-BBB8-31E54603B1F6}" srcOrd="0" destOrd="0" presId="urn:microsoft.com/office/officeart/2005/8/layout/hierarchy3"/>
    <dgm:cxn modelId="{2F14055B-EFF5-4D8D-8597-0CA6394FFB14}" type="presOf" srcId="{F152AEF5-CD2B-415F-8AFA-1740839A2155}" destId="{78B77E82-16BA-4196-9762-25C748EE05FE}" srcOrd="0" destOrd="0" presId="urn:microsoft.com/office/officeart/2005/8/layout/hierarchy3"/>
    <dgm:cxn modelId="{B8905463-2477-4F49-837E-0C0B42C1F6F7}" type="presOf" srcId="{EA320809-64E3-4B4C-BD91-B49B32AA0EC8}" destId="{2A1DB674-1834-41C8-ACF3-00771B8914D7}" srcOrd="1" destOrd="0" presId="urn:microsoft.com/office/officeart/2005/8/layout/hierarchy3"/>
    <dgm:cxn modelId="{2AB3139F-7BF5-4A0B-B628-746841B24C1C}" type="presParOf" srcId="{784838D1-AF4C-4A22-85DE-3C5402AA2946}" destId="{65162F2E-45D0-4DEA-8886-BED8FEAFC6D7}" srcOrd="0" destOrd="0" presId="urn:microsoft.com/office/officeart/2005/8/layout/hierarchy3"/>
    <dgm:cxn modelId="{DFCBFB7D-A11A-4986-AF81-B411BA405221}" type="presParOf" srcId="{65162F2E-45D0-4DEA-8886-BED8FEAFC6D7}" destId="{51C0C29D-370F-41EB-BBA5-2F761A625E0D}" srcOrd="0" destOrd="0" presId="urn:microsoft.com/office/officeart/2005/8/layout/hierarchy3"/>
    <dgm:cxn modelId="{4967AC8B-3233-40DD-B3A5-56676B80C802}" type="presParOf" srcId="{51C0C29D-370F-41EB-BBA5-2F761A625E0D}" destId="{55D3189B-F240-4200-BBB8-31E54603B1F6}" srcOrd="0" destOrd="0" presId="urn:microsoft.com/office/officeart/2005/8/layout/hierarchy3"/>
    <dgm:cxn modelId="{96A93669-F423-4007-99AC-81EED8C93644}" type="presParOf" srcId="{51C0C29D-370F-41EB-BBA5-2F761A625E0D}" destId="{2A1DB674-1834-41C8-ACF3-00771B8914D7}" srcOrd="1" destOrd="0" presId="urn:microsoft.com/office/officeart/2005/8/layout/hierarchy3"/>
    <dgm:cxn modelId="{688FFE0A-A194-4FB0-B0A2-31C613EB8713}" type="presParOf" srcId="{65162F2E-45D0-4DEA-8886-BED8FEAFC6D7}" destId="{A211D6A8-B50D-4836-BF89-F3F009C50593}" srcOrd="1" destOrd="0" presId="urn:microsoft.com/office/officeart/2005/8/layout/hierarchy3"/>
    <dgm:cxn modelId="{BE8BACC1-5BF2-4A1B-8FBD-E42D48712389}" type="presParOf" srcId="{A211D6A8-B50D-4836-BF89-F3F009C50593}" destId="{AFA19C5B-AF45-43FC-8F63-6CF33DA7F20E}" srcOrd="0" destOrd="0" presId="urn:microsoft.com/office/officeart/2005/8/layout/hierarchy3"/>
    <dgm:cxn modelId="{BF5A327F-73F3-4833-A3A1-A3372D0440D9}" type="presParOf" srcId="{A211D6A8-B50D-4836-BF89-F3F009C50593}" destId="{78B77E82-16BA-4196-9762-25C748EE05FE}" srcOrd="1" destOrd="0" presId="urn:microsoft.com/office/officeart/2005/8/layout/hierarchy3"/>
    <dgm:cxn modelId="{9CBB491B-8952-47D8-A6AE-784C1296459C}" type="presParOf" srcId="{A211D6A8-B50D-4836-BF89-F3F009C50593}" destId="{46955972-2667-465D-9E56-350D6D77252A}" srcOrd="2" destOrd="0" presId="urn:microsoft.com/office/officeart/2005/8/layout/hierarchy3"/>
    <dgm:cxn modelId="{D9719E54-DA28-489A-BACC-8D22FF61B557}" type="presParOf" srcId="{A211D6A8-B50D-4836-BF89-F3F009C50593}" destId="{FE89EE72-9078-488E-82B1-963E1A4D3DFD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ED1C087-3D2A-4307-B947-9011460A64D3}" type="doc">
      <dgm:prSet loTypeId="urn:microsoft.com/office/officeart/2005/8/layout/hierarchy3" loCatId="hierarchy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4E1A8DFB-43D8-4CE3-9B74-8C48469D63AE}">
      <dgm:prSet custT="1"/>
      <dgm:spPr/>
      <dgm:t>
        <a:bodyPr/>
        <a:lstStyle/>
        <a:p>
          <a:pPr rtl="0"/>
          <a:r>
            <a:rPr lang="de-DE" sz="2200" b="1" baseline="0" dirty="0">
              <a:latin typeface="Arial" panose="020B0604020202020204" pitchFamily="34" charset="0"/>
              <a:cs typeface="Arial" panose="020B0604020202020204" pitchFamily="34" charset="0"/>
            </a:rPr>
            <a:t>Investitionsgüter-marketing</a:t>
          </a:r>
          <a:endParaRPr lang="de-DE" sz="2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C7D59BD-772E-44CC-913E-6F5AED68D5B2}" type="parTrans" cxnId="{89F017EA-BBF1-4322-A8F0-3BEF2F32F00F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6611398-3957-4CB0-A6C7-00523C1113F2}" type="sibTrans" cxnId="{89F017EA-BBF1-4322-A8F0-3BEF2F32F00F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010325C-B863-4A52-80AD-8465651E09F6}">
      <dgm:prSet custT="1"/>
      <dgm:spPr/>
      <dgm:t>
        <a:bodyPr/>
        <a:lstStyle/>
        <a:p>
          <a:pPr rtl="0"/>
          <a:r>
            <a:rPr lang="de-DE" sz="2000" dirty="0">
              <a:latin typeface="Arial" panose="020B0604020202020204" pitchFamily="34" charset="0"/>
              <a:cs typeface="Arial" panose="020B0604020202020204" pitchFamily="34" charset="0"/>
            </a:rPr>
            <a:t>Anlagen, Maschinen, Spezial-anfertigungen</a:t>
          </a:r>
        </a:p>
      </dgm:t>
    </dgm:pt>
    <dgm:pt modelId="{443D28EF-8C34-4962-AF17-7867A5F74332}" type="parTrans" cxnId="{B30FDAF8-0AA5-489B-BDC5-D41AC71A5AA9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E620692-1B2C-478E-8F15-7D8C409B780A}" type="sibTrans" cxnId="{B30FDAF8-0AA5-489B-BDC5-D41AC71A5AA9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36E98C1-50CD-464A-9C17-0FDF7C871C0B}">
      <dgm:prSet custT="1"/>
      <dgm:spPr/>
      <dgm:t>
        <a:bodyPr/>
        <a:lstStyle/>
        <a:p>
          <a:pPr rtl="0"/>
          <a:r>
            <a:rPr lang="de-DE" sz="2000" dirty="0">
              <a:latin typeface="Arial" panose="020B0604020202020204" pitchFamily="34" charset="0"/>
              <a:cs typeface="Arial" panose="020B0604020202020204" pitchFamily="34" charset="0"/>
            </a:rPr>
            <a:t>Nachfrager: Unternehmen</a:t>
          </a:r>
        </a:p>
      </dgm:t>
    </dgm:pt>
    <dgm:pt modelId="{DDF4245C-4545-4384-9333-CE3C84EB7D6B}" type="sibTrans" cxnId="{C1C6D303-159B-4D75-8DF1-AE30CACE1BB0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7FE30BF-C6CE-4759-BCA8-4CDDA8C57012}" type="parTrans" cxnId="{C1C6D303-159B-4D75-8DF1-AE30CACE1BB0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4BD473E-28D4-4A70-B451-AAEE500B3F9B}" type="pres">
      <dgm:prSet presAssocID="{7ED1C087-3D2A-4307-B947-9011460A64D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E91CF0C-6316-418C-B6A9-9426FE36FE77}" type="pres">
      <dgm:prSet presAssocID="{4E1A8DFB-43D8-4CE3-9B74-8C48469D63AE}" presName="root" presStyleCnt="0"/>
      <dgm:spPr/>
    </dgm:pt>
    <dgm:pt modelId="{C39D148F-A2CC-44E6-9E0F-93E18DEF89E4}" type="pres">
      <dgm:prSet presAssocID="{4E1A8DFB-43D8-4CE3-9B74-8C48469D63AE}" presName="rootComposite" presStyleCnt="0"/>
      <dgm:spPr/>
    </dgm:pt>
    <dgm:pt modelId="{72E1E76D-D5FA-4324-A683-C674897BE700}" type="pres">
      <dgm:prSet presAssocID="{4E1A8DFB-43D8-4CE3-9B74-8C48469D63AE}" presName="rootText" presStyleLbl="node1" presStyleIdx="0" presStyleCnt="1" custScaleX="107517"/>
      <dgm:spPr/>
    </dgm:pt>
    <dgm:pt modelId="{8F2A119C-E6FB-4C65-9944-E496CCC7029D}" type="pres">
      <dgm:prSet presAssocID="{4E1A8DFB-43D8-4CE3-9B74-8C48469D63AE}" presName="rootConnector" presStyleLbl="node1" presStyleIdx="0" presStyleCnt="1"/>
      <dgm:spPr/>
    </dgm:pt>
    <dgm:pt modelId="{B8BE8E21-53E7-4AFC-8BDB-24E3399774D8}" type="pres">
      <dgm:prSet presAssocID="{4E1A8DFB-43D8-4CE3-9B74-8C48469D63AE}" presName="childShape" presStyleCnt="0"/>
      <dgm:spPr/>
    </dgm:pt>
    <dgm:pt modelId="{D45C36BC-1F39-4B07-A9AD-44A41A2EF76B}" type="pres">
      <dgm:prSet presAssocID="{443D28EF-8C34-4962-AF17-7867A5F74332}" presName="Name13" presStyleLbl="parChTrans1D2" presStyleIdx="0" presStyleCnt="2"/>
      <dgm:spPr/>
    </dgm:pt>
    <dgm:pt modelId="{DAF2BA36-3872-463F-8F08-A5BD252C0924}" type="pres">
      <dgm:prSet presAssocID="{F010325C-B863-4A52-80AD-8465651E09F6}" presName="childText" presStyleLbl="bgAcc1" presStyleIdx="0" presStyleCnt="2">
        <dgm:presLayoutVars>
          <dgm:bulletEnabled val="1"/>
        </dgm:presLayoutVars>
      </dgm:prSet>
      <dgm:spPr/>
    </dgm:pt>
    <dgm:pt modelId="{C947501A-9A18-49FF-A183-062CFC03DF3A}" type="pres">
      <dgm:prSet presAssocID="{17FE30BF-C6CE-4759-BCA8-4CDDA8C57012}" presName="Name13" presStyleLbl="parChTrans1D2" presStyleIdx="1" presStyleCnt="2"/>
      <dgm:spPr/>
    </dgm:pt>
    <dgm:pt modelId="{9695ACE3-1894-4E5B-AE16-561E625AA8CF}" type="pres">
      <dgm:prSet presAssocID="{036E98C1-50CD-464A-9C17-0FDF7C871C0B}" presName="childText" presStyleLbl="bgAcc1" presStyleIdx="1" presStyleCnt="2">
        <dgm:presLayoutVars>
          <dgm:bulletEnabled val="1"/>
        </dgm:presLayoutVars>
      </dgm:prSet>
      <dgm:spPr/>
    </dgm:pt>
  </dgm:ptLst>
  <dgm:cxnLst>
    <dgm:cxn modelId="{D08D0B5C-FB02-46D7-9E5B-2B3710497D52}" type="presOf" srcId="{4E1A8DFB-43D8-4CE3-9B74-8C48469D63AE}" destId="{8F2A119C-E6FB-4C65-9944-E496CCC7029D}" srcOrd="1" destOrd="0" presId="urn:microsoft.com/office/officeart/2005/8/layout/hierarchy3"/>
    <dgm:cxn modelId="{89F017EA-BBF1-4322-A8F0-3BEF2F32F00F}" srcId="{7ED1C087-3D2A-4307-B947-9011460A64D3}" destId="{4E1A8DFB-43D8-4CE3-9B74-8C48469D63AE}" srcOrd="0" destOrd="0" parTransId="{5C7D59BD-772E-44CC-913E-6F5AED68D5B2}" sibTransId="{E6611398-3957-4CB0-A6C7-00523C1113F2}"/>
    <dgm:cxn modelId="{3310ED37-E8AC-4A3D-A4D8-BC71688A37F7}" type="presOf" srcId="{17FE30BF-C6CE-4759-BCA8-4CDDA8C57012}" destId="{C947501A-9A18-49FF-A183-062CFC03DF3A}" srcOrd="0" destOrd="0" presId="urn:microsoft.com/office/officeart/2005/8/layout/hierarchy3"/>
    <dgm:cxn modelId="{F8E2B67D-B590-4877-B706-278ED9F6C578}" type="presOf" srcId="{4E1A8DFB-43D8-4CE3-9B74-8C48469D63AE}" destId="{72E1E76D-D5FA-4324-A683-C674897BE700}" srcOrd="0" destOrd="0" presId="urn:microsoft.com/office/officeart/2005/8/layout/hierarchy3"/>
    <dgm:cxn modelId="{0DDB8680-6C37-4B7D-8BA8-8A92CA578FD4}" type="presOf" srcId="{7ED1C087-3D2A-4307-B947-9011460A64D3}" destId="{A4BD473E-28D4-4A70-B451-AAEE500B3F9B}" srcOrd="0" destOrd="0" presId="urn:microsoft.com/office/officeart/2005/8/layout/hierarchy3"/>
    <dgm:cxn modelId="{B30FDAF8-0AA5-489B-BDC5-D41AC71A5AA9}" srcId="{4E1A8DFB-43D8-4CE3-9B74-8C48469D63AE}" destId="{F010325C-B863-4A52-80AD-8465651E09F6}" srcOrd="0" destOrd="0" parTransId="{443D28EF-8C34-4962-AF17-7867A5F74332}" sibTransId="{6E620692-1B2C-478E-8F15-7D8C409B780A}"/>
    <dgm:cxn modelId="{0B6C931A-111B-4A93-BD8D-7F88DB05B25E}" type="presOf" srcId="{F010325C-B863-4A52-80AD-8465651E09F6}" destId="{DAF2BA36-3872-463F-8F08-A5BD252C0924}" srcOrd="0" destOrd="0" presId="urn:microsoft.com/office/officeart/2005/8/layout/hierarchy3"/>
    <dgm:cxn modelId="{C1C6D303-159B-4D75-8DF1-AE30CACE1BB0}" srcId="{4E1A8DFB-43D8-4CE3-9B74-8C48469D63AE}" destId="{036E98C1-50CD-464A-9C17-0FDF7C871C0B}" srcOrd="1" destOrd="0" parTransId="{17FE30BF-C6CE-4759-BCA8-4CDDA8C57012}" sibTransId="{DDF4245C-4545-4384-9333-CE3C84EB7D6B}"/>
    <dgm:cxn modelId="{29DD90F1-5AB4-4375-9A98-F0C1330D148D}" type="presOf" srcId="{443D28EF-8C34-4962-AF17-7867A5F74332}" destId="{D45C36BC-1F39-4B07-A9AD-44A41A2EF76B}" srcOrd="0" destOrd="0" presId="urn:microsoft.com/office/officeart/2005/8/layout/hierarchy3"/>
    <dgm:cxn modelId="{9556CDB1-5D18-4154-9AE4-7D9131D68DCA}" type="presOf" srcId="{036E98C1-50CD-464A-9C17-0FDF7C871C0B}" destId="{9695ACE3-1894-4E5B-AE16-561E625AA8CF}" srcOrd="0" destOrd="0" presId="urn:microsoft.com/office/officeart/2005/8/layout/hierarchy3"/>
    <dgm:cxn modelId="{36E80DF7-08A1-4F20-B319-633170B2A855}" type="presParOf" srcId="{A4BD473E-28D4-4A70-B451-AAEE500B3F9B}" destId="{1E91CF0C-6316-418C-B6A9-9426FE36FE77}" srcOrd="0" destOrd="0" presId="urn:microsoft.com/office/officeart/2005/8/layout/hierarchy3"/>
    <dgm:cxn modelId="{01E9078A-FCCB-46FC-846F-2A655CDCD54A}" type="presParOf" srcId="{1E91CF0C-6316-418C-B6A9-9426FE36FE77}" destId="{C39D148F-A2CC-44E6-9E0F-93E18DEF89E4}" srcOrd="0" destOrd="0" presId="urn:microsoft.com/office/officeart/2005/8/layout/hierarchy3"/>
    <dgm:cxn modelId="{DF03B45D-B50A-4EE8-96A1-EF70212CF7AD}" type="presParOf" srcId="{C39D148F-A2CC-44E6-9E0F-93E18DEF89E4}" destId="{72E1E76D-D5FA-4324-A683-C674897BE700}" srcOrd="0" destOrd="0" presId="urn:microsoft.com/office/officeart/2005/8/layout/hierarchy3"/>
    <dgm:cxn modelId="{83F69AE2-CC71-41F6-A466-8C8CDAAD12E9}" type="presParOf" srcId="{C39D148F-A2CC-44E6-9E0F-93E18DEF89E4}" destId="{8F2A119C-E6FB-4C65-9944-E496CCC7029D}" srcOrd="1" destOrd="0" presId="urn:microsoft.com/office/officeart/2005/8/layout/hierarchy3"/>
    <dgm:cxn modelId="{E606320B-823C-414D-8614-20F0CEFE9869}" type="presParOf" srcId="{1E91CF0C-6316-418C-B6A9-9426FE36FE77}" destId="{B8BE8E21-53E7-4AFC-8BDB-24E3399774D8}" srcOrd="1" destOrd="0" presId="urn:microsoft.com/office/officeart/2005/8/layout/hierarchy3"/>
    <dgm:cxn modelId="{86190F36-6342-4BD0-806D-39EDA65F9F8A}" type="presParOf" srcId="{B8BE8E21-53E7-4AFC-8BDB-24E3399774D8}" destId="{D45C36BC-1F39-4B07-A9AD-44A41A2EF76B}" srcOrd="0" destOrd="0" presId="urn:microsoft.com/office/officeart/2005/8/layout/hierarchy3"/>
    <dgm:cxn modelId="{37C25472-1848-40E7-AAB0-01595699B2C5}" type="presParOf" srcId="{B8BE8E21-53E7-4AFC-8BDB-24E3399774D8}" destId="{DAF2BA36-3872-463F-8F08-A5BD252C0924}" srcOrd="1" destOrd="0" presId="urn:microsoft.com/office/officeart/2005/8/layout/hierarchy3"/>
    <dgm:cxn modelId="{83742222-5F7B-4EF9-B4CD-59A985339F92}" type="presParOf" srcId="{B8BE8E21-53E7-4AFC-8BDB-24E3399774D8}" destId="{C947501A-9A18-49FF-A183-062CFC03DF3A}" srcOrd="2" destOrd="0" presId="urn:microsoft.com/office/officeart/2005/8/layout/hierarchy3"/>
    <dgm:cxn modelId="{D1EE491E-0B53-4F10-AC5C-3334716B8BCD}" type="presParOf" srcId="{B8BE8E21-53E7-4AFC-8BDB-24E3399774D8}" destId="{9695ACE3-1894-4E5B-AE16-561E625AA8CF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D3189B-F240-4200-BBB8-31E54603B1F6}">
      <dsp:nvSpPr>
        <dsp:cNvPr id="0" name=""/>
        <dsp:cNvSpPr/>
      </dsp:nvSpPr>
      <dsp:spPr>
        <a:xfrm>
          <a:off x="880864" y="1021"/>
          <a:ext cx="2718830" cy="12426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15240" dir="5400000" algn="tl" rotWithShape="0">
            <a:srgbClr val="000000">
              <a:alpha val="7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200" b="1" kern="1200" baseline="0" dirty="0">
              <a:latin typeface="Arial" panose="020B0604020202020204" pitchFamily="34" charset="0"/>
              <a:cs typeface="Arial" panose="020B0604020202020204" pitchFamily="34" charset="0"/>
            </a:rPr>
            <a:t>Konsumgüter-marketing</a:t>
          </a:r>
          <a:endParaRPr lang="de-DE" sz="2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917260" y="37417"/>
        <a:ext cx="2646038" cy="1169863"/>
      </dsp:txXfrm>
    </dsp:sp>
    <dsp:sp modelId="{AFA19C5B-AF45-43FC-8F63-6CF33DA7F20E}">
      <dsp:nvSpPr>
        <dsp:cNvPr id="0" name=""/>
        <dsp:cNvSpPr/>
      </dsp:nvSpPr>
      <dsp:spPr>
        <a:xfrm>
          <a:off x="1152747" y="1243677"/>
          <a:ext cx="271883" cy="9319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31991"/>
              </a:lnTo>
              <a:lnTo>
                <a:pt x="271883" y="931991"/>
              </a:lnTo>
            </a:path>
          </a:pathLst>
        </a:custGeom>
        <a:noFill/>
        <a:ln w="1397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B77E82-16BA-4196-9762-25C748EE05FE}">
      <dsp:nvSpPr>
        <dsp:cNvPr id="0" name=""/>
        <dsp:cNvSpPr/>
      </dsp:nvSpPr>
      <dsp:spPr>
        <a:xfrm>
          <a:off x="1424630" y="1554340"/>
          <a:ext cx="1988248" cy="12426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>
              <a:latin typeface="Arial" panose="020B0604020202020204" pitchFamily="34" charset="0"/>
              <a:cs typeface="Arial" panose="020B0604020202020204" pitchFamily="34" charset="0"/>
            </a:rPr>
            <a:t>Massen-produkte</a:t>
          </a:r>
        </a:p>
      </dsp:txBody>
      <dsp:txXfrm>
        <a:off x="1461026" y="1590736"/>
        <a:ext cx="1915456" cy="1169863"/>
      </dsp:txXfrm>
    </dsp:sp>
    <dsp:sp modelId="{46955972-2667-465D-9E56-350D6D77252A}">
      <dsp:nvSpPr>
        <dsp:cNvPr id="0" name=""/>
        <dsp:cNvSpPr/>
      </dsp:nvSpPr>
      <dsp:spPr>
        <a:xfrm>
          <a:off x="1152747" y="1243677"/>
          <a:ext cx="271883" cy="24853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85310"/>
              </a:lnTo>
              <a:lnTo>
                <a:pt x="271883" y="2485310"/>
              </a:lnTo>
            </a:path>
          </a:pathLst>
        </a:custGeom>
        <a:noFill/>
        <a:ln w="1397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89EE72-9078-488E-82B1-963E1A4D3DFD}">
      <dsp:nvSpPr>
        <dsp:cNvPr id="0" name=""/>
        <dsp:cNvSpPr/>
      </dsp:nvSpPr>
      <dsp:spPr>
        <a:xfrm>
          <a:off x="1424630" y="3107659"/>
          <a:ext cx="1988248" cy="12426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>
              <a:latin typeface="Arial" panose="020B0604020202020204" pitchFamily="34" charset="0"/>
              <a:cs typeface="Arial" panose="020B0604020202020204" pitchFamily="34" charset="0"/>
            </a:rPr>
            <a:t>Hohe Anzahl an  Nachfragern</a:t>
          </a:r>
        </a:p>
      </dsp:txBody>
      <dsp:txXfrm>
        <a:off x="1461026" y="3144055"/>
        <a:ext cx="1915456" cy="116986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E1E76D-D5FA-4324-A683-C674897BE700}">
      <dsp:nvSpPr>
        <dsp:cNvPr id="0" name=""/>
        <dsp:cNvSpPr/>
      </dsp:nvSpPr>
      <dsp:spPr>
        <a:xfrm>
          <a:off x="1153808" y="1586"/>
          <a:ext cx="2671437" cy="12423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15240" dir="5400000" algn="tl" rotWithShape="0">
            <a:srgbClr val="000000">
              <a:alpha val="7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200" b="1" kern="1200" baseline="0" dirty="0">
              <a:latin typeface="Arial" panose="020B0604020202020204" pitchFamily="34" charset="0"/>
              <a:cs typeface="Arial" panose="020B0604020202020204" pitchFamily="34" charset="0"/>
            </a:rPr>
            <a:t>Investitionsgüter-marketing</a:t>
          </a:r>
          <a:endParaRPr lang="de-DE" sz="2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190195" y="37973"/>
        <a:ext cx="2598663" cy="1169558"/>
      </dsp:txXfrm>
    </dsp:sp>
    <dsp:sp modelId="{D45C36BC-1F39-4B07-A9AD-44A41A2EF76B}">
      <dsp:nvSpPr>
        <dsp:cNvPr id="0" name=""/>
        <dsp:cNvSpPr/>
      </dsp:nvSpPr>
      <dsp:spPr>
        <a:xfrm>
          <a:off x="1420952" y="1243919"/>
          <a:ext cx="267143" cy="9317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31749"/>
              </a:lnTo>
              <a:lnTo>
                <a:pt x="267143" y="931749"/>
              </a:lnTo>
            </a:path>
          </a:pathLst>
        </a:custGeom>
        <a:noFill/>
        <a:ln w="1397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F2BA36-3872-463F-8F08-A5BD252C0924}">
      <dsp:nvSpPr>
        <dsp:cNvPr id="0" name=""/>
        <dsp:cNvSpPr/>
      </dsp:nvSpPr>
      <dsp:spPr>
        <a:xfrm>
          <a:off x="1688096" y="1554502"/>
          <a:ext cx="1987732" cy="124233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>
              <a:latin typeface="Arial" panose="020B0604020202020204" pitchFamily="34" charset="0"/>
              <a:cs typeface="Arial" panose="020B0604020202020204" pitchFamily="34" charset="0"/>
            </a:rPr>
            <a:t>Anlagen, Maschinen, Spezial-anfertigungen</a:t>
          </a:r>
        </a:p>
      </dsp:txBody>
      <dsp:txXfrm>
        <a:off x="1724483" y="1590889"/>
        <a:ext cx="1914958" cy="1169558"/>
      </dsp:txXfrm>
    </dsp:sp>
    <dsp:sp modelId="{C947501A-9A18-49FF-A183-062CFC03DF3A}">
      <dsp:nvSpPr>
        <dsp:cNvPr id="0" name=""/>
        <dsp:cNvSpPr/>
      </dsp:nvSpPr>
      <dsp:spPr>
        <a:xfrm>
          <a:off x="1420952" y="1243919"/>
          <a:ext cx="267143" cy="24846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84665"/>
              </a:lnTo>
              <a:lnTo>
                <a:pt x="267143" y="2484665"/>
              </a:lnTo>
            </a:path>
          </a:pathLst>
        </a:custGeom>
        <a:noFill/>
        <a:ln w="1397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95ACE3-1894-4E5B-AE16-561E625AA8CF}">
      <dsp:nvSpPr>
        <dsp:cNvPr id="0" name=""/>
        <dsp:cNvSpPr/>
      </dsp:nvSpPr>
      <dsp:spPr>
        <a:xfrm>
          <a:off x="1688096" y="3107417"/>
          <a:ext cx="1987732" cy="124233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>
              <a:latin typeface="Arial" panose="020B0604020202020204" pitchFamily="34" charset="0"/>
              <a:cs typeface="Arial" panose="020B0604020202020204" pitchFamily="34" charset="0"/>
            </a:rPr>
            <a:t>Nachfrager: Unternehmen</a:t>
          </a:r>
        </a:p>
      </dsp:txBody>
      <dsp:txXfrm>
        <a:off x="1724483" y="3143804"/>
        <a:ext cx="1914958" cy="11695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464834-7DB0-440F-AD0B-1D74DB59D372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94B4E-BB60-4F5A-B006-0456DCD1469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5797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94B4E-BB60-4F5A-B006-0456DCD1469D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91600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94B4E-BB60-4F5A-B006-0456DCD1469D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26547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spc="3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41455-40F9-498C-B159-A96D4158EA7E}" type="datetime1">
              <a:rPr lang="de-DE" smtClean="0"/>
              <a:t>05.02.2017</a:t>
            </a:fld>
            <a:endParaRPr lang="de-DE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2ACE-B935-4E06-AA02-AF20DE2C838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08276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BCEF7-4498-42AA-95C4-1A3DA82E04AD}" type="datetime1">
              <a:rPr lang="de-DE" smtClean="0"/>
              <a:t>05.02.2017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2ACE-B935-4E06-AA02-AF20DE2C8383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60089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E5072-2023-4114-9169-3D7752DBE0B3}" type="datetime1">
              <a:rPr lang="de-DE" smtClean="0"/>
              <a:t>05.02.2017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2ACE-B935-4E06-AA02-AF20DE2C8383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18567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8517F-4F24-4E56-83E9-56F336C77278}" type="datetime1">
              <a:rPr lang="de-DE" smtClean="0"/>
              <a:t>05.02.2017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2ACE-B935-4E06-AA02-AF20DE2C8383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27995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1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 spc="3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B062E-5789-4981-9478-F1B003F1D975}" type="datetime1">
              <a:rPr lang="de-DE" smtClean="0"/>
              <a:t>05.02.2017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2ACE-B935-4E06-AA02-AF20DE2C8383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62495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9F65E-84F0-41D0-A5A7-4B4536F87894}" type="datetime1">
              <a:rPr lang="de-DE" smtClean="0"/>
              <a:t>05.02.2017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2ACE-B935-4E06-AA02-AF20DE2C8383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55846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de-DE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DDD0F-F3C7-4D41-BE82-47D8824193D2}" type="datetime1">
              <a:rPr lang="de-DE" smtClean="0"/>
              <a:t>05.02.2017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2ACE-B935-4E06-AA02-AF20DE2C8383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020793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FBFF3-EA9F-4C4D-9A9E-DA31E0F2B57A}" type="datetime1">
              <a:rPr lang="de-DE" smtClean="0"/>
              <a:t>05.02.2017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2ACE-B935-4E06-AA02-AF20DE2C8383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32426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7D4C7-C2C4-4AAD-9A1E-CA4D3D33D521}" type="datetime1">
              <a:rPr lang="de-DE" smtClean="0"/>
              <a:t>05.02.2017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2ACE-B935-4E06-AA02-AF20DE2C8383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30939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2800" b="1" baseline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36673-3A35-4977-9FBC-60DBA339003F}" type="datetime1">
              <a:rPr lang="de-DE" smtClean="0"/>
              <a:t>05.02.2017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2ACE-B935-4E06-AA02-AF20DE2C838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3635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400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DEB9-7CA4-45C2-BEB1-D116C50056D0}" type="datetime1">
              <a:rPr lang="de-DE" smtClean="0"/>
              <a:t>05.02.2017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2ACE-B935-4E06-AA02-AF20DE2C838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2043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294198"/>
            <a:ext cx="9692640" cy="1397124"/>
          </a:xfrm>
          <a:prstGeom prst="rect">
            <a:avLst/>
          </a:prstGeom>
        </p:spPr>
        <p:txBody>
          <a:bodyPr vert="horz" lIns="91440" tIns="27432" rIns="91440" bIns="45720" rtlCol="0" anchor="b">
            <a:normAutofit/>
          </a:bodyPr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0D2B4605-DCCA-4BB5-8948-56B0670E4777}" type="datetime1">
              <a:rPr lang="de-DE" sz="1100" smtClean="0"/>
              <a:t>05.02.2017</a:t>
            </a:fld>
            <a:endParaRPr lang="de-DE" sz="11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2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fld id="{330D2ACE-B935-4E06-AA02-AF20DE2C838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6991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spc="-50" baseline="0">
          <a:solidFill>
            <a:schemeClr val="accent1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2000" kern="1200" spc="1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de-DE" sz="5400" b="1" dirty="0"/>
              <a:t>Produkte und Dienstleistungen vermarkten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de-DE" sz="4000" dirty="0"/>
              <a:t>Eine Präsentation von …</a:t>
            </a:r>
          </a:p>
        </p:txBody>
      </p:sp>
    </p:spTree>
    <p:extLst>
      <p:ext uri="{BB962C8B-B14F-4D97-AF65-F5344CB8AC3E}">
        <p14:creationId xmlns:p14="http://schemas.microsoft.com/office/powerpoint/2010/main" val="34972732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61872" y="294198"/>
            <a:ext cx="9692640" cy="1033157"/>
          </a:xfrm>
        </p:spPr>
        <p:txBody>
          <a:bodyPr/>
          <a:lstStyle/>
          <a:p>
            <a:r>
              <a:rPr lang="de-DE" dirty="0"/>
              <a:t>Schritte im Marketingprozess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61872" y="1828800"/>
            <a:ext cx="9948672" cy="4351337"/>
          </a:xfrm>
        </p:spPr>
        <p:txBody>
          <a:bodyPr>
            <a:noAutofit/>
          </a:bodyPr>
          <a:lstStyle/>
          <a:p>
            <a:pPr marL="354013" indent="-354013">
              <a:tabLst>
                <a:tab pos="7889875" algn="l"/>
              </a:tabLst>
            </a:pPr>
            <a:r>
              <a:rPr lang="de-DE" sz="2800" dirty="0">
                <a:solidFill>
                  <a:schemeClr val="tx1"/>
                </a:solidFill>
              </a:rPr>
              <a:t>Analysephase</a:t>
            </a:r>
            <a:endParaRPr lang="de-DE" sz="3600" dirty="0">
              <a:solidFill>
                <a:schemeClr val="tx1"/>
              </a:solidFill>
            </a:endParaRPr>
          </a:p>
          <a:p>
            <a:pPr marL="987425" lvl="1" indent="-35877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>
                <a:tab pos="7889875" algn="l"/>
              </a:tabLst>
            </a:pPr>
            <a:r>
              <a:rPr lang="de-DE" sz="2400" dirty="0">
                <a:solidFill>
                  <a:schemeClr val="tx1"/>
                </a:solidFill>
              </a:rPr>
              <a:t>Eigenes Unternehmen</a:t>
            </a:r>
          </a:p>
          <a:p>
            <a:pPr marL="987425" lvl="1" indent="-35877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>
                <a:tab pos="7889875" algn="l"/>
              </a:tabLst>
            </a:pPr>
            <a:r>
              <a:rPr lang="de-DE" sz="2400" dirty="0">
                <a:solidFill>
                  <a:schemeClr val="tx1"/>
                </a:solidFill>
              </a:rPr>
              <a:t>Kunden</a:t>
            </a:r>
          </a:p>
          <a:p>
            <a:pPr marL="987425" lvl="1" indent="-35877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>
                <a:tab pos="7889875" algn="l"/>
              </a:tabLst>
            </a:pPr>
            <a:r>
              <a:rPr lang="de-DE" sz="2400" dirty="0">
                <a:solidFill>
                  <a:schemeClr val="tx1"/>
                </a:solidFill>
              </a:rPr>
              <a:t>Wettbewerber</a:t>
            </a:r>
          </a:p>
          <a:p>
            <a:pPr marL="354013" indent="-354013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de-DE" sz="2800" dirty="0">
                <a:solidFill>
                  <a:schemeClr val="tx1"/>
                </a:solidFill>
              </a:rPr>
              <a:t>Ziele festlegen	</a:t>
            </a:r>
            <a:r>
              <a:rPr lang="de-DE" sz="4000" b="1" dirty="0">
                <a:solidFill>
                  <a:schemeClr val="tx1"/>
                </a:solidFill>
              </a:rPr>
              <a:t> </a:t>
            </a:r>
          </a:p>
          <a:p>
            <a:pPr marL="354013" indent="-354013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de-DE" sz="2800" dirty="0">
                <a:solidFill>
                  <a:schemeClr val="tx1"/>
                </a:solidFill>
              </a:rPr>
              <a:t>Marketingkonzept erstellen		</a:t>
            </a:r>
          </a:p>
          <a:p>
            <a:pPr marL="354013" indent="-354013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de-DE" sz="2800" dirty="0">
                <a:solidFill>
                  <a:schemeClr val="tx1"/>
                </a:solidFill>
              </a:rPr>
              <a:t>Geplante Maßnahmen umsetzen	</a:t>
            </a:r>
          </a:p>
          <a:p>
            <a:pPr marL="354013" indent="-35401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2800" dirty="0">
                <a:solidFill>
                  <a:schemeClr val="tx1"/>
                </a:solidFill>
              </a:rPr>
              <a:t>Ergebnisse kontrollieren</a:t>
            </a:r>
            <a:r>
              <a:rPr lang="de-DE" sz="3600" dirty="0">
                <a:solidFill>
                  <a:schemeClr val="tx1"/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536113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Vom Verkäufermarkt zum Käufermarkt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3600" dirty="0">
                <a:solidFill>
                  <a:schemeClr val="tx1"/>
                </a:solidFill>
              </a:rPr>
              <a:t>Verkäufermarkt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de-DE" sz="2600" dirty="0">
                <a:solidFill>
                  <a:schemeClr val="tx1"/>
                </a:solidFill>
              </a:rPr>
              <a:t>Nachfrage übersteigt das Angebot.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de-DE" sz="2600" dirty="0">
                <a:solidFill>
                  <a:schemeClr val="tx1"/>
                </a:solidFill>
              </a:rPr>
              <a:t>Nachfrageüberhang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de-DE" sz="2600" dirty="0">
                <a:solidFill>
                  <a:schemeClr val="tx1"/>
                </a:solidFill>
              </a:rPr>
              <a:t>Produktorientierung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de-DE" sz="2600" dirty="0">
                <a:solidFill>
                  <a:schemeClr val="tx1"/>
                </a:solidFill>
              </a:rPr>
              <a:t>Produktion im Mittelpunkt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DE" sz="3600" dirty="0">
                <a:solidFill>
                  <a:schemeClr val="tx1"/>
                </a:solidFill>
              </a:rPr>
              <a:t>Käufermarkt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600" dirty="0">
                <a:solidFill>
                  <a:schemeClr val="tx1"/>
                </a:solidFill>
              </a:rPr>
              <a:t>Angebot übersteigt die Nachfrage.</a:t>
            </a:r>
          </a:p>
          <a:p>
            <a:pPr marL="0" indent="0">
              <a:buNone/>
            </a:pPr>
            <a:r>
              <a:rPr lang="de-DE" sz="2600" dirty="0">
                <a:solidFill>
                  <a:schemeClr val="tx1"/>
                </a:solidFill>
              </a:rPr>
              <a:t>Angebotsüberhang</a:t>
            </a:r>
          </a:p>
          <a:p>
            <a:pPr marL="0" indent="0">
              <a:buNone/>
            </a:pPr>
            <a:r>
              <a:rPr lang="de-DE" sz="2600" dirty="0">
                <a:solidFill>
                  <a:schemeClr val="tx1"/>
                </a:solidFill>
              </a:rPr>
              <a:t>Kunden-, Markt- und Dialogorientierung</a:t>
            </a:r>
          </a:p>
          <a:p>
            <a:pPr marL="0" indent="0">
              <a:buNone/>
            </a:pPr>
            <a:r>
              <a:rPr lang="de-DE" sz="2600" dirty="0">
                <a:solidFill>
                  <a:schemeClr val="tx1"/>
                </a:solidFill>
              </a:rPr>
              <a:t>Absatzleistung im Mittelpunkt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06778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de-DE" dirty="0"/>
              <a:t>Marketingziele und Aufgaben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571500" indent="-571500">
              <a:buClr>
                <a:srgbClr val="0070C0"/>
              </a:buClr>
              <a:buSzPct val="120000"/>
              <a:buFont typeface="+mj-lt"/>
              <a:buAutoNum type="alphaLcParenR"/>
            </a:pPr>
            <a:r>
              <a:rPr lang="de-DE" sz="2800" dirty="0">
                <a:solidFill>
                  <a:srgbClr val="0070C0"/>
                </a:solidFill>
              </a:rPr>
              <a:t>Umsatz</a:t>
            </a:r>
            <a:r>
              <a:rPr lang="de-DE" sz="2800" dirty="0">
                <a:solidFill>
                  <a:srgbClr val="FF0000"/>
                </a:solidFill>
              </a:rPr>
              <a:t> </a:t>
            </a:r>
            <a:r>
              <a:rPr lang="de-DE" sz="2800" dirty="0">
                <a:solidFill>
                  <a:schemeClr val="tx1"/>
                </a:solidFill>
              </a:rPr>
              <a:t>erhöhen</a:t>
            </a:r>
          </a:p>
          <a:p>
            <a:pPr marL="571500" indent="-571500">
              <a:buClr>
                <a:srgbClr val="0070C0"/>
              </a:buClr>
              <a:buSzPct val="120000"/>
              <a:buFont typeface="+mj-lt"/>
              <a:buAutoNum type="alphaLcParenR"/>
            </a:pPr>
            <a:r>
              <a:rPr lang="de-DE" sz="2800" dirty="0">
                <a:solidFill>
                  <a:srgbClr val="0070C0"/>
                </a:solidFill>
              </a:rPr>
              <a:t>Gewinn</a:t>
            </a:r>
            <a:r>
              <a:rPr lang="de-DE" sz="2800" dirty="0">
                <a:solidFill>
                  <a:srgbClr val="FF0000"/>
                </a:solidFill>
              </a:rPr>
              <a:t> </a:t>
            </a:r>
            <a:r>
              <a:rPr lang="de-DE" sz="2800" dirty="0">
                <a:solidFill>
                  <a:schemeClr val="tx1"/>
                </a:solidFill>
              </a:rPr>
              <a:t>steigern</a:t>
            </a:r>
          </a:p>
          <a:p>
            <a:pPr marL="571500" indent="-571500">
              <a:buClr>
                <a:srgbClr val="0070C0"/>
              </a:buClr>
              <a:buSzPct val="120000"/>
              <a:buFont typeface="+mj-lt"/>
              <a:buAutoNum type="alphaLcParenR"/>
            </a:pPr>
            <a:r>
              <a:rPr lang="de-DE" sz="2800" dirty="0">
                <a:solidFill>
                  <a:srgbClr val="0070C0"/>
                </a:solidFill>
              </a:rPr>
              <a:t>Marktanteil</a:t>
            </a:r>
            <a:r>
              <a:rPr lang="de-DE" sz="2800" dirty="0">
                <a:solidFill>
                  <a:schemeClr val="tx1"/>
                </a:solidFill>
              </a:rPr>
              <a:t> vergrößern</a:t>
            </a:r>
          </a:p>
          <a:p>
            <a:pPr marL="571500" indent="-571500">
              <a:buClr>
                <a:srgbClr val="0070C0"/>
              </a:buClr>
              <a:buSzPct val="120000"/>
              <a:buFont typeface="+mj-lt"/>
              <a:buAutoNum type="alphaLcParenR"/>
            </a:pPr>
            <a:r>
              <a:rPr lang="de-DE" sz="2800" dirty="0">
                <a:solidFill>
                  <a:srgbClr val="0070C0"/>
                </a:solidFill>
              </a:rPr>
              <a:t>Marktführerschaft</a:t>
            </a:r>
            <a:r>
              <a:rPr lang="de-DE" sz="2800" dirty="0">
                <a:solidFill>
                  <a:schemeClr val="tx1"/>
                </a:solidFill>
              </a:rPr>
              <a:t> erreichen</a:t>
            </a:r>
          </a:p>
          <a:p>
            <a:pPr marL="571500" indent="-571500">
              <a:buClr>
                <a:srgbClr val="0070C0"/>
              </a:buClr>
              <a:buSzPct val="120000"/>
              <a:buFont typeface="+mj-lt"/>
              <a:buAutoNum type="alphaLcParenR"/>
            </a:pPr>
            <a:r>
              <a:rPr lang="de-DE" sz="2800" dirty="0">
                <a:solidFill>
                  <a:srgbClr val="0070C0"/>
                </a:solidFill>
              </a:rPr>
              <a:t>Bekanntheitsgrad</a:t>
            </a:r>
            <a:r>
              <a:rPr lang="de-DE" sz="2800" dirty="0">
                <a:solidFill>
                  <a:schemeClr val="tx1"/>
                </a:solidFill>
              </a:rPr>
              <a:t> verbessern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5215030" cy="4351337"/>
          </a:xfrm>
        </p:spPr>
        <p:txBody>
          <a:bodyPr>
            <a:normAutofit/>
          </a:bodyPr>
          <a:lstStyle/>
          <a:p>
            <a:pPr marL="530225" indent="-530225">
              <a:buClr>
                <a:srgbClr val="FF0000"/>
              </a:buClr>
              <a:buSzPct val="100000"/>
              <a:buFont typeface="Wingdings" panose="05000000000000000000" pitchFamily="2" charset="2"/>
              <a:buChar char=""/>
            </a:pPr>
            <a:r>
              <a:rPr lang="de-DE" sz="2800" dirty="0">
                <a:solidFill>
                  <a:schemeClr val="tx1"/>
                </a:solidFill>
              </a:rPr>
              <a:t>Wünsche der Kunden erfüllen</a:t>
            </a:r>
          </a:p>
          <a:p>
            <a:pPr marL="530225" indent="-530225">
              <a:buClr>
                <a:srgbClr val="FF0000"/>
              </a:buClr>
              <a:buSzPct val="100000"/>
              <a:buFont typeface="Wingdings" panose="05000000000000000000" pitchFamily="2" charset="2"/>
              <a:buChar char=""/>
            </a:pPr>
            <a:r>
              <a:rPr lang="de-DE" sz="2800" dirty="0">
                <a:solidFill>
                  <a:schemeClr val="tx1"/>
                </a:solidFill>
              </a:rPr>
              <a:t>weitere Beteiligte zufriedenstellen (Stakeholder)</a:t>
            </a:r>
          </a:p>
          <a:p>
            <a:pPr marL="530225" indent="-530225">
              <a:buClr>
                <a:srgbClr val="FF0000"/>
              </a:buClr>
              <a:buSzPct val="100000"/>
              <a:buFont typeface="Wingdings" panose="05000000000000000000" pitchFamily="2" charset="2"/>
              <a:buChar char=""/>
            </a:pPr>
            <a:r>
              <a:rPr lang="de-DE" sz="2800" dirty="0">
                <a:solidFill>
                  <a:schemeClr val="tx1"/>
                </a:solidFill>
              </a:rPr>
              <a:t>Absatzmarkt erweitern</a:t>
            </a:r>
          </a:p>
          <a:p>
            <a:pPr marL="530225" indent="-530225">
              <a:buClr>
                <a:srgbClr val="FF0000"/>
              </a:buClr>
              <a:buSzPct val="100000"/>
              <a:buFont typeface="Wingdings" panose="05000000000000000000" pitchFamily="2" charset="2"/>
              <a:buChar char=""/>
            </a:pPr>
            <a:r>
              <a:rPr lang="de-DE" sz="2800" dirty="0">
                <a:solidFill>
                  <a:schemeClr val="tx1"/>
                </a:solidFill>
              </a:rPr>
              <a:t>Das Unternehmen marktorientiert leiten</a:t>
            </a:r>
          </a:p>
        </p:txBody>
      </p:sp>
    </p:spTree>
    <p:extLst>
      <p:ext uri="{BB962C8B-B14F-4D97-AF65-F5344CB8AC3E}">
        <p14:creationId xmlns:p14="http://schemas.microsoft.com/office/powerpoint/2010/main" val="17055769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Marketingbereiche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61872" y="1935480"/>
            <a:ext cx="8595360" cy="4351337"/>
          </a:xfrm>
        </p:spPr>
        <p:txBody>
          <a:bodyPr/>
          <a:lstStyle/>
          <a:p>
            <a:pPr marL="354013" indent="-35401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de-DE" sz="2800" b="1" dirty="0">
                <a:solidFill>
                  <a:schemeClr val="tx1"/>
                </a:solidFill>
              </a:rPr>
              <a:t>Konsumgütermarketing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2600" dirty="0">
                <a:solidFill>
                  <a:schemeClr val="tx1"/>
                </a:solidFill>
              </a:rPr>
              <a:t>Massenprodukte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2600" dirty="0">
                <a:solidFill>
                  <a:schemeClr val="tx1"/>
                </a:solidFill>
              </a:rPr>
              <a:t>Hohe Anzahl an Nachfragern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2600" dirty="0">
                <a:solidFill>
                  <a:schemeClr val="tx1"/>
                </a:solidFill>
              </a:rPr>
              <a:t>Mehrstufiger Vertrieb</a:t>
            </a:r>
          </a:p>
          <a:p>
            <a:pPr marL="274320" lvl="1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de-DE" sz="2600" dirty="0">
              <a:solidFill>
                <a:schemeClr val="tx1"/>
              </a:solidFill>
            </a:endParaRPr>
          </a:p>
          <a:p>
            <a:pPr marL="354013" indent="-35401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de-DE" sz="2800" b="1" dirty="0">
                <a:solidFill>
                  <a:schemeClr val="tx1"/>
                </a:solidFill>
              </a:rPr>
              <a:t>Investitionsgütermarketing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2600" dirty="0">
                <a:solidFill>
                  <a:schemeClr val="tx1"/>
                </a:solidFill>
              </a:rPr>
              <a:t>Anlagen, Maschinen, Spezialanfertigungen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2600" dirty="0">
                <a:solidFill>
                  <a:schemeClr val="tx1"/>
                </a:solidFill>
              </a:rPr>
              <a:t>Nachfrager: Einzelne Unternehmen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2600" dirty="0">
                <a:solidFill>
                  <a:schemeClr val="tx1"/>
                </a:solidFill>
              </a:rPr>
              <a:t>Direkter Vertrieb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2400" dirty="0">
                <a:solidFill>
                  <a:schemeClr val="tx1"/>
                </a:solidFill>
              </a:rPr>
              <a:t>Individuelle Beratung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2400" dirty="0">
                <a:solidFill>
                  <a:schemeClr val="tx1"/>
                </a:solidFill>
              </a:rPr>
              <a:t>Internationale Geschäfte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2600" dirty="0">
              <a:solidFill>
                <a:schemeClr val="tx1"/>
              </a:solidFill>
            </a:endParaRPr>
          </a:p>
          <a:p>
            <a:pPr marL="274320" lvl="1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de-DE" sz="2600" dirty="0">
              <a:solidFill>
                <a:schemeClr val="tx1"/>
              </a:solidFill>
            </a:endParaRPr>
          </a:p>
          <a:p>
            <a:pPr marL="274320" lvl="1" inden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None/>
            </a:pPr>
            <a:endParaRPr lang="de-DE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6592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Marketingbereiche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54013" indent="-354013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de-DE" sz="2800" b="1" dirty="0">
                <a:solidFill>
                  <a:schemeClr val="tx1"/>
                </a:solidFill>
              </a:rPr>
              <a:t>Konsumgütermarketing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de-DE" sz="2600" dirty="0">
                <a:solidFill>
                  <a:schemeClr val="tx1"/>
                </a:solidFill>
              </a:rPr>
              <a:t>Massenprodukte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de-DE" sz="2600" dirty="0">
                <a:solidFill>
                  <a:schemeClr val="tx1"/>
                </a:solidFill>
              </a:rPr>
              <a:t>Hohe Anzahl an  Nachfragern 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de-DE" sz="2600" dirty="0">
                <a:solidFill>
                  <a:schemeClr val="tx1"/>
                </a:solidFill>
              </a:rPr>
              <a:t>Mehrstufiger Vertrieb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endParaRPr lang="de-DE" sz="2600" dirty="0">
              <a:solidFill>
                <a:schemeClr val="tx1"/>
              </a:solidFill>
            </a:endParaRPr>
          </a:p>
        </p:txBody>
      </p:sp>
      <p:sp>
        <p:nvSpPr>
          <p:cNvPr id="5" name="Inhaltsplatzhalter 4"/>
          <p:cNvSpPr>
            <a:spLocks noGrp="1"/>
          </p:cNvSpPr>
          <p:nvPr>
            <p:ph sz="half" idx="2"/>
          </p:nvPr>
        </p:nvSpPr>
        <p:spPr>
          <a:xfrm>
            <a:off x="6126479" y="1828800"/>
            <a:ext cx="4979055" cy="4351337"/>
          </a:xfrm>
        </p:spPr>
        <p:txBody>
          <a:bodyPr/>
          <a:lstStyle/>
          <a:p>
            <a:pPr marL="354013" indent="-354013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de-DE" sz="2800" b="1" dirty="0">
                <a:solidFill>
                  <a:schemeClr val="tx1"/>
                </a:solidFill>
              </a:rPr>
              <a:t>Investitionsgütermarketing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de-DE" sz="2600" dirty="0">
                <a:solidFill>
                  <a:schemeClr val="tx1"/>
                </a:solidFill>
              </a:rPr>
              <a:t>Anlagen, Maschinen, Spezialanfertigungen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de-DE" sz="2600" dirty="0">
                <a:solidFill>
                  <a:schemeClr val="tx1"/>
                </a:solidFill>
              </a:rPr>
              <a:t>Nachfrager: Einzelne Unternehmen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2600" dirty="0">
                <a:solidFill>
                  <a:schemeClr val="tx1"/>
                </a:solidFill>
              </a:rPr>
              <a:t>Direkter Vertrieb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2400" dirty="0">
                <a:solidFill>
                  <a:schemeClr val="tx1"/>
                </a:solidFill>
              </a:rPr>
              <a:t>Individuelle Beratung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de-DE" sz="2400" dirty="0">
                <a:solidFill>
                  <a:schemeClr val="tx1"/>
                </a:solidFill>
              </a:rPr>
              <a:t>Internationale Geschäfte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None/>
            </a:pPr>
            <a:br>
              <a:rPr lang="de-DE" dirty="0"/>
            </a:b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4496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Marketingbereiche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261872" y="1965960"/>
            <a:ext cx="4480560" cy="4351337"/>
          </a:xfrm>
        </p:spPr>
        <p:txBody>
          <a:bodyPr/>
          <a:lstStyle/>
          <a:p>
            <a:pPr marL="354013" indent="-354013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de-DE" sz="2800" b="1" dirty="0">
                <a:solidFill>
                  <a:schemeClr val="tx1"/>
                </a:solidFill>
              </a:rPr>
              <a:t>Konsumgütermarketing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de-DE" sz="2600" dirty="0">
                <a:solidFill>
                  <a:schemeClr val="tx1"/>
                </a:solidFill>
              </a:rPr>
              <a:t>Massenprodukte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de-DE" sz="2600" dirty="0">
                <a:solidFill>
                  <a:schemeClr val="tx1"/>
                </a:solidFill>
              </a:rPr>
              <a:t>Hohe Anzahl an  Nachfragern 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half" idx="2"/>
          </p:nvPr>
        </p:nvSpPr>
        <p:spPr>
          <a:xfrm>
            <a:off x="6126479" y="1965960"/>
            <a:ext cx="4979055" cy="4351337"/>
          </a:xfrm>
        </p:spPr>
        <p:txBody>
          <a:bodyPr/>
          <a:lstStyle/>
          <a:p>
            <a:pPr marL="354013" indent="-354013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de-DE" sz="2800" b="1" dirty="0">
                <a:solidFill>
                  <a:schemeClr val="tx1"/>
                </a:solidFill>
              </a:rPr>
              <a:t>Investitionsgütermarketing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de-DE" sz="2600" dirty="0">
                <a:solidFill>
                  <a:schemeClr val="tx1"/>
                </a:solidFill>
              </a:rPr>
              <a:t>Anlagen, Maschinen, Spezialanfertigungen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de-DE" sz="2600" dirty="0">
                <a:solidFill>
                  <a:schemeClr val="tx1"/>
                </a:solidFill>
              </a:rPr>
              <a:t>Nachfrager: Einzelne Unternehmen</a:t>
            </a:r>
            <a:br>
              <a:rPr lang="de-DE" dirty="0"/>
            </a:b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731560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61872" y="294198"/>
            <a:ext cx="9692640" cy="1031682"/>
          </a:xfrm>
        </p:spPr>
        <p:txBody>
          <a:bodyPr/>
          <a:lstStyle/>
          <a:p>
            <a:r>
              <a:rPr lang="de-DE" dirty="0"/>
              <a:t>Marketingbereiche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078240041"/>
              </p:ext>
            </p:extLst>
          </p:nvPr>
        </p:nvGraphicFramePr>
        <p:xfrm>
          <a:off x="1261872" y="1828800"/>
          <a:ext cx="4480560" cy="43513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Inhaltsplatzhalter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221452113"/>
              </p:ext>
            </p:extLst>
          </p:nvPr>
        </p:nvGraphicFramePr>
        <p:xfrm>
          <a:off x="6126479" y="1798320"/>
          <a:ext cx="4979055" cy="43513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0741378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Danke für Ihre Aufmerksamkeit</a:t>
            </a:r>
          </a:p>
        </p:txBody>
      </p:sp>
    </p:spTree>
    <p:extLst>
      <p:ext uri="{BB962C8B-B14F-4D97-AF65-F5344CB8AC3E}">
        <p14:creationId xmlns:p14="http://schemas.microsoft.com/office/powerpoint/2010/main" val="3671471623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iew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3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7B713C7F-58B7-4AE9-B361-B13EB9EC4C0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Ansicht</Template>
  <TotalTime>0</TotalTime>
  <Words>166</Words>
  <Application>Microsoft Office PowerPoint</Application>
  <PresentationFormat>Breitbild</PresentationFormat>
  <Paragraphs>74</Paragraphs>
  <Slides>9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6" baseType="lpstr">
      <vt:lpstr>Arial</vt:lpstr>
      <vt:lpstr>Calibri</vt:lpstr>
      <vt:lpstr>Century Schoolbook</vt:lpstr>
      <vt:lpstr>Times New Roman</vt:lpstr>
      <vt:lpstr>Wingdings</vt:lpstr>
      <vt:lpstr>Wingdings 2</vt:lpstr>
      <vt:lpstr>View</vt:lpstr>
      <vt:lpstr>Produkte und Dienstleistungen vermarkten</vt:lpstr>
      <vt:lpstr>Schritte im Marketingprozess</vt:lpstr>
      <vt:lpstr>Vom Verkäufermarkt zum Käufermarkt</vt:lpstr>
      <vt:lpstr>Marketingziele und Aufgaben</vt:lpstr>
      <vt:lpstr>Marketingbereiche</vt:lpstr>
      <vt:lpstr>Marketingbereiche</vt:lpstr>
      <vt:lpstr>Marketingbereiche</vt:lpstr>
      <vt:lpstr>Marketingbereiche</vt:lpstr>
      <vt:lpstr>Danke für Ihre Aufmerksamkeit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fmp</dc:creator>
  <cp:lastModifiedBy>Marion Schröder</cp:lastModifiedBy>
  <cp:revision>72</cp:revision>
  <dcterms:created xsi:type="dcterms:W3CDTF">2014-01-19T14:01:48Z</dcterms:created>
  <dcterms:modified xsi:type="dcterms:W3CDTF">2017-02-05T09:32:58Z</dcterms:modified>
</cp:coreProperties>
</file>