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9"/>
  </p:notesMasterIdLst>
  <p:sldIdLst>
    <p:sldId id="256" r:id="rId2"/>
    <p:sldId id="259" r:id="rId3"/>
    <p:sldId id="257" r:id="rId4"/>
    <p:sldId id="258" r:id="rId5"/>
    <p:sldId id="263" r:id="rId6"/>
    <p:sldId id="265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1783" autoAdjust="0"/>
  </p:normalViewPr>
  <p:slideViewPr>
    <p:cSldViewPr snapToGrid="0">
      <p:cViewPr varScale="1">
        <p:scale>
          <a:sx n="123" d="100"/>
          <a:sy n="123" d="100"/>
        </p:scale>
        <p:origin x="11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64834-7DB0-440F-AD0B-1D74DB59D372}" type="datetimeFigureOut">
              <a:rPr lang="de-DE" smtClean="0"/>
              <a:t>06.06.2017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94B4E-BB60-4F5A-B006-0456DCD1469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579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160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654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94B4E-BB60-4F5A-B006-0456DCD1469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595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CA6C-4448-4E8B-8756-A017899E2AE3}" type="datetime1">
              <a:rPr lang="de-DE" smtClean="0"/>
              <a:t>06.06.2017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0827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229A-7600-467C-A86F-E1AC0FE4797E}" type="datetime1">
              <a:rPr lang="de-DE" smtClean="0"/>
              <a:t>06.06.2017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6008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A791-ADF0-4D2B-AEE4-B87683583E4F}" type="datetime1">
              <a:rPr lang="de-DE" smtClean="0"/>
              <a:t>06.06.2017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856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05C37-51D7-4C54-87F2-BB696BAFBADB}" type="datetime1">
              <a:rPr lang="de-DE" smtClean="0"/>
              <a:t>06.06.2017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799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B527E-B099-4D91-B082-30B85FB39DC5}" type="datetime1">
              <a:rPr lang="de-DE" smtClean="0"/>
              <a:t>06.06.2017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2495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96456-895B-47E5-9E85-4227B4016983}" type="datetime1">
              <a:rPr lang="de-DE" smtClean="0"/>
              <a:t>06.06.2017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5846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6D422-F627-4978-ABCA-8330ABEB1841}" type="datetime1">
              <a:rPr lang="de-DE" smtClean="0"/>
              <a:t>06.06.2017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0207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E7D2-0F9C-4E0F-B2BC-E738BADAC322}" type="datetime1">
              <a:rPr lang="de-DE" smtClean="0"/>
              <a:t>06.06.2017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242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7D8E1-C0A2-41E5-9DFC-4C6B91FE93DE}" type="datetime1">
              <a:rPr lang="de-DE" smtClean="0"/>
              <a:t>06.06.2017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3093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2800" b="1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8A33B-ABB8-43FC-84BB-50965FD1A580}" type="datetime1">
              <a:rPr lang="de-DE" smtClean="0"/>
              <a:t>06.06.2017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635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 baseline="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A678-27AF-4449-A667-320C2FAA7267}" type="datetime1">
              <a:rPr lang="de-DE" smtClean="0"/>
              <a:t>06.06.2017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Produkte und Dienstleistungen vermarkten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204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DAB6EA0D-6841-4F6A-B40A-EE44E8063D52}" type="datetime1">
              <a:rPr lang="de-DE" sz="1100" smtClean="0"/>
              <a:t>06.06.2017</a:t>
            </a:fld>
            <a:endParaRPr lang="de-DE" sz="11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2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de-DE"/>
              <a:t>Produkte und Dienstleistungen vermarkten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330D2ACE-B935-4E06-AA02-AF20DE2C8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99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5400" b="1" dirty="0"/>
              <a:t>Produkte und Dienstleistungen vermarkten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Eine Präsentation von …</a:t>
            </a:r>
          </a:p>
        </p:txBody>
      </p:sp>
    </p:spTree>
    <p:extLst>
      <p:ext uri="{BB962C8B-B14F-4D97-AF65-F5344CB8AC3E}">
        <p14:creationId xmlns:p14="http://schemas.microsoft.com/office/powerpoint/2010/main" val="3497273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033157"/>
          </a:xfrm>
        </p:spPr>
        <p:txBody>
          <a:bodyPr/>
          <a:lstStyle/>
          <a:p>
            <a:r>
              <a:rPr lang="de-DE" dirty="0"/>
              <a:t>Schritte im Marketingprozess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1872" y="1828800"/>
            <a:ext cx="9948672" cy="4351337"/>
          </a:xfrm>
        </p:spPr>
        <p:txBody>
          <a:bodyPr>
            <a:noAutofit/>
          </a:bodyPr>
          <a:lstStyle/>
          <a:p>
            <a:pPr marL="722313" indent="-722313">
              <a:buFont typeface="+mj-lt"/>
              <a:buAutoNum type="arabicPeriod"/>
              <a:tabLst>
                <a:tab pos="7181850" algn="l"/>
                <a:tab pos="7624763" algn="l"/>
              </a:tabLst>
            </a:pPr>
            <a:r>
              <a:rPr lang="de-DE" sz="3600" dirty="0">
                <a:solidFill>
                  <a:schemeClr val="tx1"/>
                </a:solidFill>
              </a:rPr>
              <a:t>Analysephase</a:t>
            </a:r>
          </a:p>
          <a:p>
            <a:pPr marL="722313" indent="-722313">
              <a:buFont typeface="+mj-lt"/>
              <a:buAutoNum type="arabicPeriod"/>
              <a:tabLst>
                <a:tab pos="7624763" algn="l"/>
              </a:tabLst>
            </a:pPr>
            <a:r>
              <a:rPr lang="de-DE" sz="3600" dirty="0">
                <a:solidFill>
                  <a:schemeClr val="tx1"/>
                </a:solidFill>
              </a:rPr>
              <a:t>Ziele festlegen	</a:t>
            </a:r>
            <a:r>
              <a:rPr lang="de-DE" sz="3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4800" b="1" dirty="0">
                <a:solidFill>
                  <a:schemeClr val="tx1"/>
                </a:solidFill>
                <a:sym typeface="Wingdings" panose="05000000000000000000" pitchFamily="2" charset="2"/>
              </a:rPr>
              <a:t></a:t>
            </a:r>
            <a:r>
              <a:rPr lang="de-DE" sz="4800" b="1" dirty="0">
                <a:solidFill>
                  <a:schemeClr val="tx1"/>
                </a:solidFill>
              </a:rPr>
              <a:t> </a:t>
            </a:r>
          </a:p>
          <a:p>
            <a:pPr marL="722313" indent="-722313">
              <a:buFont typeface="+mj-lt"/>
              <a:buAutoNum type="arabicPeriod"/>
              <a:tabLst>
                <a:tab pos="7624763" algn="l"/>
              </a:tabLst>
            </a:pPr>
            <a:r>
              <a:rPr lang="de-DE" sz="3600" dirty="0">
                <a:solidFill>
                  <a:schemeClr val="tx1"/>
                </a:solidFill>
              </a:rPr>
              <a:t>Marketingkonzept erstellen	</a:t>
            </a:r>
            <a:r>
              <a:rPr lang="de-DE" sz="4800" b="1" dirty="0">
                <a:solidFill>
                  <a:schemeClr val="tx1"/>
                </a:solidFill>
                <a:sym typeface="Wingdings" panose="05000000000000000000" pitchFamily="2" charset="2"/>
              </a:rPr>
              <a:t></a:t>
            </a:r>
            <a:r>
              <a:rPr lang="de-DE" sz="3600" dirty="0">
                <a:solidFill>
                  <a:schemeClr val="tx1"/>
                </a:solidFill>
              </a:rPr>
              <a:t>	</a:t>
            </a:r>
          </a:p>
          <a:p>
            <a:pPr marL="722313" indent="-722313">
              <a:buFont typeface="+mj-lt"/>
              <a:buAutoNum type="arabicPeriod"/>
              <a:tabLst>
                <a:tab pos="7624763" algn="l"/>
              </a:tabLst>
            </a:pPr>
            <a:r>
              <a:rPr lang="de-DE" sz="3600" dirty="0">
                <a:solidFill>
                  <a:schemeClr val="tx1"/>
                </a:solidFill>
              </a:rPr>
              <a:t>Geplante Maßnahmen umsetzen	</a:t>
            </a:r>
            <a:r>
              <a:rPr lang="de-DE" sz="4800" b="1" dirty="0">
                <a:solidFill>
                  <a:schemeClr val="tx1"/>
                </a:solidFill>
                <a:sym typeface="Webdings" panose="05030102010509060703" pitchFamily="18" charset="2"/>
              </a:rPr>
              <a:t></a:t>
            </a:r>
            <a:r>
              <a:rPr lang="de-DE" sz="3600" dirty="0">
                <a:solidFill>
                  <a:schemeClr val="tx1"/>
                </a:solidFill>
              </a:rPr>
              <a:t>	</a:t>
            </a:r>
          </a:p>
          <a:p>
            <a:pPr marL="722313" indent="-722313">
              <a:buFont typeface="+mj-lt"/>
              <a:buAutoNum type="arabicPeriod"/>
              <a:tabLst>
                <a:tab pos="7624763" algn="l"/>
              </a:tabLst>
            </a:pPr>
            <a:r>
              <a:rPr lang="de-DE" sz="3600" dirty="0">
                <a:solidFill>
                  <a:schemeClr val="tx1"/>
                </a:solidFill>
              </a:rPr>
              <a:t>Ergebnisse kontrollieren	</a:t>
            </a:r>
            <a:r>
              <a:rPr lang="de-DE" sz="3600" b="1" dirty="0">
                <a:solidFill>
                  <a:schemeClr val="tx1"/>
                </a:solidFill>
                <a:sym typeface="Webdings" panose="05030102010509060703" pitchFamily="18" charset="2"/>
              </a:rPr>
              <a:t></a:t>
            </a:r>
            <a:endParaRPr lang="de-DE" sz="3600" dirty="0">
              <a:solidFill>
                <a:schemeClr val="tx1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5F906-870F-481D-BDAA-7937D956A4F2}" type="datetime1">
              <a:rPr lang="de-DE" sz="1200" b="0" smtClean="0"/>
              <a:t>06.06.2017</a:t>
            </a:fld>
            <a:endParaRPr lang="de-DE" sz="1200" b="0" dirty="0"/>
          </a:p>
        </p:txBody>
      </p:sp>
    </p:spTree>
    <p:extLst>
      <p:ext uri="{BB962C8B-B14F-4D97-AF65-F5344CB8AC3E}">
        <p14:creationId xmlns:p14="http://schemas.microsoft.com/office/powerpoint/2010/main" val="1536113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Vom Verkäufermarkt zum Käufermarkt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3600" dirty="0">
                <a:solidFill>
                  <a:schemeClr val="tx1"/>
                </a:solidFill>
              </a:rPr>
              <a:t>Verkäufermarkt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Nachfrage übersteigt das Angebot.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Nachfrageüberhang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Produktorientierung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600" dirty="0">
                <a:solidFill>
                  <a:schemeClr val="tx1"/>
                </a:solidFill>
              </a:rPr>
              <a:t>Produktion im Mittelpunkt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sz="3600" dirty="0">
                <a:solidFill>
                  <a:schemeClr val="tx1"/>
                </a:solidFill>
              </a:rPr>
              <a:t>Käufermarkt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Angebot übersteigt die Nachfrage.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Angebotsüberhang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Kunden-, Markt- und Dialogorientierung</a:t>
            </a:r>
          </a:p>
          <a:p>
            <a:pPr marL="0" indent="0">
              <a:buNone/>
            </a:pPr>
            <a:r>
              <a:rPr lang="de-DE" sz="2600" dirty="0">
                <a:solidFill>
                  <a:schemeClr val="tx1"/>
                </a:solidFill>
              </a:rPr>
              <a:t>Absatzleistung im Mittelpunkt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25DC-42DF-4E97-945E-830E90984344}" type="datetime1">
              <a:rPr lang="de-DE" smtClean="0"/>
              <a:t>06.06.2017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677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/>
              <a:t>Marketingziele und Aufgaben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Umsatz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>
                <a:solidFill>
                  <a:schemeClr val="tx1"/>
                </a:solidFill>
              </a:rPr>
              <a:t>erhöhen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Gewinn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>
                <a:solidFill>
                  <a:schemeClr val="tx1"/>
                </a:solidFill>
              </a:rPr>
              <a:t>steigern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Marktanteil</a:t>
            </a:r>
            <a:r>
              <a:rPr lang="de-DE" sz="2800" dirty="0">
                <a:solidFill>
                  <a:schemeClr val="tx1"/>
                </a:solidFill>
              </a:rPr>
              <a:t> vergrößern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Marktführerschaft</a:t>
            </a:r>
            <a:r>
              <a:rPr lang="de-DE" sz="2800" dirty="0">
                <a:solidFill>
                  <a:schemeClr val="tx1"/>
                </a:solidFill>
              </a:rPr>
              <a:t> erreichen</a:t>
            </a:r>
          </a:p>
          <a:p>
            <a:pPr marL="571500" indent="-571500">
              <a:buClr>
                <a:srgbClr val="0070C0"/>
              </a:buClr>
              <a:buSzPct val="120000"/>
              <a:buFont typeface="+mj-lt"/>
              <a:buAutoNum type="alphaLcParenR"/>
            </a:pPr>
            <a:r>
              <a:rPr lang="de-DE" sz="2800" dirty="0">
                <a:solidFill>
                  <a:srgbClr val="0070C0"/>
                </a:solidFill>
              </a:rPr>
              <a:t>Bekanntheitsgrad</a:t>
            </a:r>
            <a:r>
              <a:rPr lang="de-DE" sz="2800" dirty="0">
                <a:solidFill>
                  <a:schemeClr val="tx1"/>
                </a:solidFill>
              </a:rPr>
              <a:t> verbessern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5215030" cy="4351337"/>
          </a:xfrm>
        </p:spPr>
        <p:txBody>
          <a:bodyPr>
            <a:normAutofit/>
          </a:bodyPr>
          <a:lstStyle/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Wünsche der Kunden erfüllen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weitere Beteiligte zufriedenstellen (Stakeholder)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Absatzmarkt erweitern</a:t>
            </a:r>
          </a:p>
          <a:p>
            <a:pPr marL="530225" indent="-530225">
              <a:buClr>
                <a:srgbClr val="FF0000"/>
              </a:buClr>
              <a:buSzPct val="100000"/>
              <a:buFont typeface="Wingdings" panose="05000000000000000000" pitchFamily="2" charset="2"/>
              <a:buChar char=""/>
            </a:pPr>
            <a:r>
              <a:rPr lang="de-DE" sz="2800" dirty="0">
                <a:solidFill>
                  <a:schemeClr val="tx1"/>
                </a:solidFill>
              </a:rPr>
              <a:t>Das Unternehmen marktorientiert leiten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1EB2-FE67-4C03-ACD6-36DB921712AA}" type="datetime1">
              <a:rPr lang="de-DE" smtClean="0"/>
              <a:t>06.06.2017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5576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Marketingbereiche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b="1" dirty="0">
                <a:solidFill>
                  <a:schemeClr val="tx1"/>
                </a:solidFill>
              </a:rPr>
              <a:t>Konsumgütermarketing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Massenprodukte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Hohe Anzahl von Nachfragern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Mehrstufiger Vertrieb</a:t>
            </a:r>
          </a:p>
          <a:p>
            <a:pPr marL="274320" lvl="1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de-DE" sz="26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800" b="1" dirty="0">
                <a:solidFill>
                  <a:schemeClr val="tx1"/>
                </a:solidFill>
              </a:rPr>
              <a:t>Investitionsgütermarketing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Anlagen, Maschinen, Spezialanfertigungen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Nachfrager: Unternehmen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>
                <a:solidFill>
                  <a:schemeClr val="tx1"/>
                </a:solidFill>
              </a:rPr>
              <a:t>Direkter Vertrieb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Individuelle Beratung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Internationale Geschäfte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4260E-894F-4992-B1C7-838189ADC623}" type="datetime1">
              <a:rPr lang="de-DE" smtClean="0"/>
              <a:t>06.06.2017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4399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Marketingbereiche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tx1"/>
                </a:solidFill>
              </a:rPr>
              <a:t>Konsumgütermarketing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Massenprodukte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 smtClean="0">
                <a:solidFill>
                  <a:schemeClr val="tx1"/>
                </a:solidFill>
              </a:rPr>
              <a:t>Hohe </a:t>
            </a:r>
            <a:r>
              <a:rPr lang="de-DE" sz="2600" dirty="0">
                <a:solidFill>
                  <a:schemeClr val="tx1"/>
                </a:solidFill>
              </a:rPr>
              <a:t>Anzahl von Nachfragern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Mehrstufiger Vertrieb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half" idx="2"/>
          </p:nvPr>
        </p:nvSpPr>
        <p:spPr>
          <a:xfrm>
            <a:off x="6126479" y="1828800"/>
            <a:ext cx="4979055" cy="4351337"/>
          </a:xfrm>
        </p:spPr>
        <p:txBody>
          <a:bodyPr>
            <a:normAutofit lnSpcReduction="10000"/>
          </a:bodyPr>
          <a:lstStyle/>
          <a:p>
            <a:pPr marL="354013" indent="-354013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de-DE" sz="2800" b="1" dirty="0">
                <a:solidFill>
                  <a:schemeClr val="tx1"/>
                </a:solidFill>
              </a:rPr>
              <a:t>Investitionsgütermarketing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Anlagen, Maschinen, Spezialanfertigungen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600" dirty="0">
                <a:solidFill>
                  <a:schemeClr val="tx1"/>
                </a:solidFill>
              </a:rPr>
              <a:t>Nachfrager: Unternehmen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600" dirty="0">
                <a:solidFill>
                  <a:schemeClr val="tx1"/>
                </a:solidFill>
              </a:rPr>
              <a:t>Direkter Vertrieb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2400" dirty="0">
                <a:solidFill>
                  <a:schemeClr val="tx1"/>
                </a:solidFill>
              </a:rPr>
              <a:t>Individuelle Beratung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de-DE" sz="2400" dirty="0">
                <a:solidFill>
                  <a:schemeClr val="tx1"/>
                </a:solidFill>
              </a:rPr>
              <a:t>Internationale Geschäfte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de-DE" dirty="0"/>
              <a:t/>
            </a:r>
            <a:br>
              <a:rPr lang="de-DE" dirty="0"/>
            </a:br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5AB93-5C78-43F0-83FA-FE4DBDFDB8CA}" type="datetime1">
              <a:rPr lang="de-DE" smtClean="0"/>
              <a:t>06.06.2017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659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Danke für Ihre Aufmerksamkeit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E12A9-E69F-445C-81ED-A662618474FB}" type="datetime1">
              <a:rPr lang="de-DE" smtClean="0"/>
              <a:t>06.06.2017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471623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Ansicht</Template>
  <TotalTime>0</TotalTime>
  <Words>134</Words>
  <Application>Microsoft Office PowerPoint</Application>
  <PresentationFormat>Breitbild</PresentationFormat>
  <Paragraphs>63</Paragraphs>
  <Slides>7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5" baseType="lpstr">
      <vt:lpstr>Arial</vt:lpstr>
      <vt:lpstr>Calibri</vt:lpstr>
      <vt:lpstr>Century Schoolbook</vt:lpstr>
      <vt:lpstr>Times New Roman</vt:lpstr>
      <vt:lpstr>Webdings</vt:lpstr>
      <vt:lpstr>Wingdings</vt:lpstr>
      <vt:lpstr>Wingdings 2</vt:lpstr>
      <vt:lpstr>View</vt:lpstr>
      <vt:lpstr>Produkte und Dienstleistungen vermarkten</vt:lpstr>
      <vt:lpstr>Schritte im Marketingprozess</vt:lpstr>
      <vt:lpstr>Vom Verkäufermarkt zum Käufermarkt</vt:lpstr>
      <vt:lpstr>Marketingziele und Aufgaben</vt:lpstr>
      <vt:lpstr>Marketingbereiche</vt:lpstr>
      <vt:lpstr>Marketingbereiche</vt:lpstr>
      <vt:lpstr>Danke für Ihre Aufmerksamkeit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fmp</dc:creator>
  <cp:lastModifiedBy>Evi Igboerika</cp:lastModifiedBy>
  <cp:revision>61</cp:revision>
  <dcterms:created xsi:type="dcterms:W3CDTF">2014-01-19T14:01:48Z</dcterms:created>
  <dcterms:modified xsi:type="dcterms:W3CDTF">2017-06-06T06:23:41Z</dcterms:modified>
</cp:coreProperties>
</file>