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6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9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56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52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61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456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695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157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943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43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594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22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6996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19209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426617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b="1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Leselust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sz="8000" dirty="0">
                <a:sym typeface="Wingdings" panose="05000000000000000000" pitchFamily="2" charset="2"/>
              </a:rPr>
              <a:t></a:t>
            </a:r>
            <a:endParaRPr lang="de-DE" sz="80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62100" y="4297680"/>
            <a:ext cx="9070848" cy="841583"/>
          </a:xfrm>
        </p:spPr>
        <p:txBody>
          <a:bodyPr/>
          <a:lstStyle/>
          <a:p>
            <a:r>
              <a:rPr lang="de-DE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Buchempfehlungen</a:t>
            </a:r>
            <a:endParaRPr lang="de-DE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177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509862"/>
            <a:ext cx="10058400" cy="1371600"/>
          </a:xfrm>
        </p:spPr>
        <p:txBody>
          <a:bodyPr/>
          <a:lstStyle/>
          <a:p>
            <a:r>
              <a:rPr lang="de-DE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Lesen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96296" y="1744248"/>
            <a:ext cx="10058400" cy="3931920"/>
          </a:xfrm>
        </p:spPr>
        <p:txBody>
          <a:bodyPr>
            <a:normAutofit/>
          </a:bodyPr>
          <a:lstStyle/>
          <a:p>
            <a:pPr marL="1076325" indent="-1076325">
              <a:lnSpc>
                <a:spcPct val="150000"/>
              </a:lnSpc>
              <a:buSzPct val="123000"/>
              <a:buFont typeface="Wingdings" panose="05000000000000000000" pitchFamily="2" charset="2"/>
              <a:buChar char="&amp;"/>
            </a:pP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Kulturtechnik</a:t>
            </a:r>
          </a:p>
          <a:p>
            <a:pPr marL="1076325" indent="-1076325">
              <a:lnSpc>
                <a:spcPct val="150000"/>
              </a:lnSpc>
              <a:buSzPct val="123000"/>
              <a:buFont typeface="Wingdings" panose="05000000000000000000" pitchFamily="2" charset="2"/>
              <a:buChar char="&amp;"/>
            </a:pP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Keilschrift der Sumerer (3. Jahrtausend v. Chr.)</a:t>
            </a:r>
          </a:p>
          <a:p>
            <a:pPr marL="1076325" indent="-1076325">
              <a:lnSpc>
                <a:spcPct val="150000"/>
              </a:lnSpc>
              <a:buSzPct val="123000"/>
              <a:buFont typeface="Wingdings" panose="05000000000000000000" pitchFamily="2" charset="2"/>
              <a:buChar char="&amp;"/>
            </a:pP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Buchdruck, Gutenberg (um 1450)</a:t>
            </a:r>
          </a:p>
          <a:p>
            <a:pPr marL="1076325" indent="-1076325">
              <a:lnSpc>
                <a:spcPct val="150000"/>
              </a:lnSpc>
              <a:buSzPct val="123000"/>
              <a:buFont typeface="Wingdings" panose="05000000000000000000" pitchFamily="2" charset="2"/>
              <a:buChar char="&amp;"/>
            </a:pP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Braille-Blindenschrift für Sehbehinderte</a:t>
            </a:r>
          </a:p>
          <a:p>
            <a:pPr marL="1076325" indent="-1076325">
              <a:lnSpc>
                <a:spcPct val="150000"/>
              </a:lnSpc>
              <a:buSzPct val="123000"/>
              <a:buFont typeface="Wingdings" panose="05000000000000000000" pitchFamily="2" charset="2"/>
              <a:buChar char="&amp;"/>
            </a:pP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1990 weltweit ca. 900 Millionen Analphabeten!</a:t>
            </a:r>
          </a:p>
        </p:txBody>
      </p:sp>
    </p:spTree>
    <p:extLst>
      <p:ext uri="{BB962C8B-B14F-4D97-AF65-F5344CB8AC3E}">
        <p14:creationId xmlns:p14="http://schemas.microsoft.com/office/powerpoint/2010/main" val="2333209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lkenförmige Legende 6"/>
          <p:cNvSpPr/>
          <p:nvPr/>
        </p:nvSpPr>
        <p:spPr>
          <a:xfrm>
            <a:off x="6176730" y="1809044"/>
            <a:ext cx="3539613" cy="1687652"/>
          </a:xfrm>
          <a:prstGeom prst="cloudCallout">
            <a:avLst>
              <a:gd name="adj1" fmla="val -2950"/>
              <a:gd name="adj2" fmla="val 78183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1114097" y="1841712"/>
            <a:ext cx="3465870" cy="1415844"/>
          </a:xfrm>
          <a:prstGeom prst="wedgeEllipseCallout">
            <a:avLst>
              <a:gd name="adj1" fmla="val 23688"/>
              <a:gd name="adj2" fmla="val 68076"/>
            </a:avLst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509862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de-DE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Lesevitamine in englischer Sprache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853002" y="2061807"/>
            <a:ext cx="229960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Don´t</a:t>
            </a: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worry</a:t>
            </a: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happy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789470" y="2011025"/>
            <a:ext cx="22926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Brush</a:t>
            </a: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English</a:t>
            </a:r>
          </a:p>
        </p:txBody>
      </p:sp>
      <p:pic>
        <p:nvPicPr>
          <p:cNvPr id="1026" name="Picture 2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832" y="4083994"/>
            <a:ext cx="2471774" cy="155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 (x86)\Microsoft Office\MEDIA\CAGCAT10\j0195812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896" y="3428998"/>
            <a:ext cx="2145621" cy="220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81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554106"/>
            <a:ext cx="10058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49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Liebesromane – Buchbewertungen</a:t>
            </a:r>
            <a:br>
              <a:rPr lang="de-DE" sz="49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Boris Broccoli: Sommertage in Tennessee</a:t>
            </a:r>
            <a:endParaRPr lang="de-DE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solidFill>
            <a:schemeClr val="bg1">
              <a:lumMod val="6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de-DE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</a:t>
            </a:r>
            <a:endParaRPr lang="de-D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69848" y="2774555"/>
            <a:ext cx="4754880" cy="286608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715963" indent="-715963">
              <a:lnSpc>
                <a:spcPct val="150000"/>
              </a:lnSpc>
              <a:buSzPct val="150000"/>
              <a:buFont typeface="Wingdings" panose="05000000000000000000" pitchFamily="2" charset="2"/>
              <a:buChar char="L"/>
            </a:pP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langweilige Handlung</a:t>
            </a:r>
          </a:p>
          <a:p>
            <a:pPr marL="715963" indent="-715963">
              <a:lnSpc>
                <a:spcPct val="150000"/>
              </a:lnSpc>
              <a:buSzPct val="150000"/>
              <a:buFont typeface="Wingdings" panose="05000000000000000000" pitchFamily="2" charset="2"/>
              <a:buChar char="L"/>
            </a:pP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langweilige Personen</a:t>
            </a:r>
          </a:p>
          <a:p>
            <a:pPr marL="715963" indent="-715963">
              <a:lnSpc>
                <a:spcPct val="150000"/>
              </a:lnSpc>
              <a:buSzPct val="150000"/>
              <a:buFont typeface="Wingdings" panose="05000000000000000000" pitchFamily="2" charset="2"/>
              <a:buChar char="L"/>
            </a:pP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viele Phrasen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solidFill>
            <a:srgbClr val="FFFF0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de-DE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987845" y="2610466"/>
            <a:ext cx="5589639" cy="3642850"/>
          </a:xfrm>
          <a:prstGeom prst="cloudCallout">
            <a:avLst>
              <a:gd name="adj1" fmla="val 34840"/>
              <a:gd name="adj2" fmla="val 2838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715963" indent="-715963">
              <a:lnSpc>
                <a:spcPct val="150000"/>
              </a:lnSpc>
              <a:buSzPct val="150000"/>
              <a:buFont typeface="Wingdings" panose="05000000000000000000" pitchFamily="2" charset="2"/>
              <a:buChar char="L"/>
            </a:pP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spannend</a:t>
            </a:r>
          </a:p>
          <a:p>
            <a:pPr marL="715963" indent="-715963">
              <a:lnSpc>
                <a:spcPct val="150000"/>
              </a:lnSpc>
              <a:buSzPct val="150000"/>
              <a:buFont typeface="Wingdings" panose="05000000000000000000" pitchFamily="2" charset="2"/>
              <a:buChar char="L"/>
            </a:pP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herzzerreißend</a:t>
            </a:r>
          </a:p>
          <a:p>
            <a:pPr marL="715963" indent="-715963">
              <a:lnSpc>
                <a:spcPct val="150000"/>
              </a:lnSpc>
              <a:buSzPct val="150000"/>
              <a:buFont typeface="Wingdings" panose="05000000000000000000" pitchFamily="2" charset="2"/>
              <a:buChar char="L"/>
            </a:pP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einfühlsam</a:t>
            </a:r>
          </a:p>
        </p:txBody>
      </p:sp>
      <p:sp>
        <p:nvSpPr>
          <p:cNvPr id="7" name="Herz 6"/>
          <p:cNvSpPr/>
          <p:nvPr/>
        </p:nvSpPr>
        <p:spPr>
          <a:xfrm>
            <a:off x="10301356" y="5148115"/>
            <a:ext cx="1276128" cy="869227"/>
          </a:xfrm>
          <a:prstGeom prst="hear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Welle 9"/>
          <p:cNvSpPr/>
          <p:nvPr/>
        </p:nvSpPr>
        <p:spPr>
          <a:xfrm rot="697493">
            <a:off x="9396918" y="3008672"/>
            <a:ext cx="2050026" cy="1504335"/>
          </a:xfrm>
          <a:prstGeom prst="wav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rührend !</a:t>
            </a:r>
          </a:p>
        </p:txBody>
      </p:sp>
      <p:sp>
        <p:nvSpPr>
          <p:cNvPr id="11" name="Gestreifter Pfeil nach rechts 10"/>
          <p:cNvSpPr/>
          <p:nvPr/>
        </p:nvSpPr>
        <p:spPr>
          <a:xfrm rot="19039439">
            <a:off x="1712438" y="5488474"/>
            <a:ext cx="1180838" cy="452088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3839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0</TotalTime>
  <Words>59</Words>
  <Application>Microsoft Office PowerPoint</Application>
  <PresentationFormat>Breitbild</PresentationFormat>
  <Paragraphs>21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Garamond</vt:lpstr>
      <vt:lpstr>Times New Roman</vt:lpstr>
      <vt:lpstr>Wingdings</vt:lpstr>
      <vt:lpstr>Savon</vt:lpstr>
      <vt:lpstr>Leselust </vt:lpstr>
      <vt:lpstr>Lesen</vt:lpstr>
      <vt:lpstr>Lesevitamine in englischer Sprache</vt:lpstr>
      <vt:lpstr>Liebesromane – Buchbewertungen Boris Broccoli: Sommertage in Tennessee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Leselust</dc:title>
  <dc:creator>fmp</dc:creator>
  <cp:lastModifiedBy>Marion Schröder</cp:lastModifiedBy>
  <cp:revision>25</cp:revision>
  <dcterms:created xsi:type="dcterms:W3CDTF">2014-01-19T15:42:51Z</dcterms:created>
  <dcterms:modified xsi:type="dcterms:W3CDTF">2017-02-05T09:38:18Z</dcterms:modified>
</cp:coreProperties>
</file>