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3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66" r:id="rId6"/>
    <p:sldId id="259" r:id="rId7"/>
    <p:sldId id="267" r:id="rId8"/>
    <p:sldId id="269" r:id="rId9"/>
    <p:sldId id="262" r:id="rId10"/>
  </p:sldIdLst>
  <p:sldSz cx="12192000" cy="6858000"/>
  <p:notesSz cx="6858000" cy="9144000"/>
  <p:custShowLst>
    <p:custShow name="Marketing-Grundlagen" id="0">
      <p:sldLst>
        <p:sld r:id="rId5"/>
        <p:sld r:id="rId6"/>
      </p:sldLst>
    </p:custShow>
    <p:custShow name="Marketing-Statistik" id="1">
      <p:sldLst>
        <p:sld r:id="rId5"/>
        <p:sld r:id="rId8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E68D9DF-11C8-4A71-9C32-F6C2F1572A95}">
          <p14:sldIdLst>
            <p14:sldId id="256"/>
            <p14:sldId id="257"/>
            <p14:sldId id="258"/>
            <p14:sldId id="264"/>
            <p14:sldId id="266"/>
            <p14:sldId id="259"/>
            <p14:sldId id="267"/>
            <p14:sldId id="269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mp" initials="f" lastIdx="1" clrIdx="0">
    <p:extLst>
      <p:ext uri="{19B8F6BF-5375-455C-9EA6-DF929625EA0E}">
        <p15:presenceInfo xmlns:p15="http://schemas.microsoft.com/office/powerpoint/2012/main" userId="fm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7" autoAdjust="0"/>
    <p:restoredTop sz="90254" autoAdjust="0"/>
  </p:normalViewPr>
  <p:slideViewPr>
    <p:cSldViewPr snapToGrid="0">
      <p:cViewPr varScale="1">
        <p:scale>
          <a:sx n="58" d="100"/>
          <a:sy n="58" d="100"/>
        </p:scale>
        <p:origin x="10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de-DE" sz="2800" dirty="0">
                <a:solidFill>
                  <a:schemeClr val="tx1"/>
                </a:solidFill>
                <a:latin typeface="Arial Narrow" panose="020B0606020202030204" pitchFamily="34" charset="0"/>
              </a:rPr>
              <a:t>Umsatzentwicklung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7.8781724196323108E-2"/>
          <c:y val="0.19170487666942185"/>
          <c:w val="0.90684623521464747"/>
          <c:h val="0.535751511724017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Calypso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00"/>
                    <a:shade val="85000"/>
                    <a:satMod val="100000"/>
                    <a:lumMod val="100000"/>
                  </a:schemeClr>
                </a:gs>
                <a:gs pos="100000">
                  <a:schemeClr val="accent1">
                    <a:tint val="90000"/>
                    <a:shade val="100000"/>
                    <a:satMod val="150000"/>
                    <a:lumMod val="10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50800" dist="12700" dir="5400000" algn="ctr" rotWithShape="0">
                <a:srgbClr val="000000">
                  <a:alpha val="5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Tabelle1!$A$2:$A$3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95</c:v>
                </c:pt>
                <c:pt idx="1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89-4C78-9BC9-2F47AA4C8B61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Cronus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100000"/>
                    <a:shade val="85000"/>
                    <a:satMod val="100000"/>
                    <a:lumMod val="100000"/>
                  </a:schemeClr>
                </a:gs>
                <a:gs pos="100000">
                  <a:schemeClr val="accent3">
                    <a:tint val="90000"/>
                    <a:shade val="100000"/>
                    <a:satMod val="150000"/>
                    <a:lumMod val="100000"/>
                  </a:schemeClr>
                </a:gs>
              </a:gsLst>
              <a:path path="circle">
                <a:fillToRect l="100000" t="100000" r="100000" b="100000"/>
              </a:path>
            </a:gradFill>
            <a:ln>
              <a:noFill/>
            </a:ln>
            <a:effectLst>
              <a:outerShdw blurRad="50800" dist="12700" dir="5400000" algn="ctr" rotWithShape="0">
                <a:srgbClr val="000000">
                  <a:alpha val="5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Tabelle1!$A$2:$A$3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76</c:v>
                </c:pt>
                <c:pt idx="1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89-4C78-9BC9-2F47AA4C8B6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19052208"/>
        <c:axId val="219049856"/>
      </c:barChart>
      <c:catAx>
        <c:axId val="219052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de-DE"/>
          </a:p>
        </c:txPr>
        <c:crossAx val="219049856"/>
        <c:crosses val="autoZero"/>
        <c:auto val="1"/>
        <c:lblAlgn val="ctr"/>
        <c:lblOffset val="100"/>
        <c:noMultiLvlLbl val="0"/>
      </c:catAx>
      <c:valAx>
        <c:axId val="21904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de-DE" sz="2400" b="0" dirty="0">
                    <a:solidFill>
                      <a:schemeClr val="tx1"/>
                    </a:solidFill>
                    <a:latin typeface="Arial Narrow" panose="020B0606020202030204" pitchFamily="34" charset="0"/>
                  </a:rPr>
                  <a:t>in </a:t>
                </a:r>
                <a:r>
                  <a:rPr lang="de-DE" sz="2400" b="0" dirty="0" err="1">
                    <a:solidFill>
                      <a:schemeClr val="tx1"/>
                    </a:solidFill>
                    <a:latin typeface="Arial Narrow" panose="020B0606020202030204" pitchFamily="34" charset="0"/>
                  </a:rPr>
                  <a:t>Mio</a:t>
                </a:r>
                <a:r>
                  <a:rPr lang="de-DE" sz="2400" b="0" dirty="0">
                    <a:solidFill>
                      <a:schemeClr val="tx1"/>
                    </a:solidFill>
                    <a:latin typeface="Arial Narrow" panose="020B0606020202030204" pitchFamily="34" charset="0"/>
                  </a:rPr>
                  <a:t> Euro</a:t>
                </a:r>
              </a:p>
            </c:rich>
          </c:tx>
          <c:layout>
            <c:manualLayout>
              <c:xMode val="edge"/>
              <c:yMode val="edge"/>
              <c:x val="0"/>
              <c:y val="4.164824694433368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de-DE"/>
          </a:p>
        </c:txPr>
        <c:crossAx val="21905220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39550092293310557"/>
          <c:y val="0.81412221540976915"/>
          <c:w val="0.280302168228583"/>
          <c:h val="8.38917470408992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cap="none" spc="2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de-DE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Umsatzentwicklung</a:t>
            </a:r>
          </a:p>
        </c:rich>
      </c:tx>
      <c:layout>
        <c:manualLayout>
          <c:xMode val="edge"/>
          <c:yMode val="edge"/>
          <c:x val="0.45755645036538789"/>
          <c:y val="2.2196256464441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cap="none" spc="2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85000"/>
          </a:schemeClr>
        </a:solidFill>
        <a:ln>
          <a:noFill/>
        </a:ln>
        <a:effectLst/>
        <a:sp3d/>
      </c:spPr>
    </c:floor>
    <c:sideWall>
      <c:thickness val="0"/>
      <c:spPr>
        <a:solidFill>
          <a:schemeClr val="bg1">
            <a:lumMod val="95000"/>
          </a:schemeClr>
        </a:solidFill>
        <a:ln>
          <a:noFill/>
        </a:ln>
        <a:effectLst/>
        <a:sp3d/>
      </c:spPr>
    </c:sideWall>
    <c:backWall>
      <c:thickness val="0"/>
      <c:spPr>
        <a:solidFill>
          <a:schemeClr val="bg1">
            <a:lumMod val="95000"/>
          </a:schemeClr>
        </a:soli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Calypso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1">
                  <a:shade val="95000"/>
                </a:schemeClr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1">
                    <a:shade val="9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DBE-43A0-96EC-C2453180F4CB}"/>
              </c:ext>
            </c:extLst>
          </c:dPt>
          <c:dPt>
            <c:idx val="1"/>
            <c:invertIfNegative val="0"/>
            <c:bubble3D val="0"/>
            <c:spPr>
              <a:solidFill>
                <a:srgbClr val="002060"/>
              </a:soli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1">
                    <a:shade val="95000"/>
                  </a:schemeClr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DBE-43A0-96EC-C2453180F4CB}"/>
              </c:ext>
            </c:extLst>
          </c:dPt>
          <c:dLbls>
            <c:spPr>
              <a:solidFill>
                <a:srgbClr val="FFFFFF"/>
              </a:solidFill>
              <a:ln>
                <a:solidFill>
                  <a:srgbClr val="2E2B21">
                    <a:lumMod val="25000"/>
                    <a:lumOff val="75000"/>
                  </a:srgb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numRef>
              <c:f>Tabelle1!$A$2:$A$3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95</c:v>
                </c:pt>
                <c:pt idx="1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BE-43A0-96EC-C2453180F4C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Cronus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3">
                  <a:shade val="95000"/>
                </a:schemeClr>
              </a:contourClr>
            </a:sp3d>
          </c:spPr>
          <c:invertIfNegative val="0"/>
          <c:dLbls>
            <c:spPr>
              <a:solidFill>
                <a:srgbClr val="FFFFFF"/>
              </a:solidFill>
              <a:ln>
                <a:solidFill>
                  <a:srgbClr val="2E2B21">
                    <a:lumMod val="25000"/>
                    <a:lumOff val="75000"/>
                  </a:srgb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numRef>
              <c:f>Tabelle1!$A$2:$A$3</c:f>
              <c:numCache>
                <c:formatCode>General</c:formatCode>
                <c:ptCount val="2"/>
                <c:pt idx="0">
                  <c:v>2016</c:v>
                </c:pt>
                <c:pt idx="1">
                  <c:v>2017</c:v>
                </c:pt>
              </c:numCache>
            </c:num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76</c:v>
                </c:pt>
                <c:pt idx="1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DBE-43A0-96EC-C2453180F4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9051816"/>
        <c:axId val="219054168"/>
        <c:axId val="0"/>
      </c:bar3DChart>
      <c:catAx>
        <c:axId val="219051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de-DE"/>
          </a:p>
        </c:txPr>
        <c:crossAx val="219054168"/>
        <c:crosses val="autoZero"/>
        <c:auto val="1"/>
        <c:lblAlgn val="ctr"/>
        <c:lblOffset val="100"/>
        <c:noMultiLvlLbl val="0"/>
      </c:catAx>
      <c:valAx>
        <c:axId val="219054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2400" b="0" i="0" u="none" strike="noStrike" kern="1200" cap="all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de-DE" sz="2400" dirty="0">
                    <a:solidFill>
                      <a:schemeClr val="tx1"/>
                    </a:solidFill>
                    <a:latin typeface="Arial Narrow" panose="020B0606020202030204" pitchFamily="34" charset="0"/>
                  </a:rPr>
                  <a:t>In Mio. </a:t>
                </a:r>
              </a:p>
            </c:rich>
          </c:tx>
          <c:layout>
            <c:manualLayout>
              <c:xMode val="edge"/>
              <c:yMode val="edge"/>
              <c:x val="0.12005791041228044"/>
              <c:y val="0.102739732677841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2400" b="0" i="0" u="none" strike="noStrike" kern="1200" cap="all" baseline="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de-DE"/>
          </a:p>
        </c:txPr>
        <c:crossAx val="219051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de-DE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Modell Calypso</a:t>
            </a:r>
          </a:p>
        </c:rich>
      </c:tx>
      <c:layout>
        <c:manualLayout>
          <c:xMode val="edge"/>
          <c:yMode val="edge"/>
          <c:x val="0.4220843533042715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24771091863641234"/>
          <c:y val="0.14641587136400094"/>
          <c:w val="0.7093380708659387"/>
          <c:h val="0.7333134734833929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Tabelle1!$A$2:$A$6</c:f>
              <c:numCache>
                <c:formatCode>#,##0</c:formatCode>
                <c:ptCount val="5"/>
                <c:pt idx="0">
                  <c:v>10000</c:v>
                </c:pt>
                <c:pt idx="1">
                  <c:v>20000</c:v>
                </c:pt>
                <c:pt idx="2">
                  <c:v>30000</c:v>
                </c:pt>
                <c:pt idx="3">
                  <c:v>40000</c:v>
                </c:pt>
                <c:pt idx="4">
                  <c:v>50000</c:v>
                </c:pt>
              </c:numCache>
            </c:num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510</c:v>
                </c:pt>
                <c:pt idx="1">
                  <c:v>375</c:v>
                </c:pt>
                <c:pt idx="2">
                  <c:v>155</c:v>
                </c:pt>
                <c:pt idx="3">
                  <c:v>23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5A-42C7-A917-F857FA3FDDD9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Tabelle1!$A$2:$A$6</c:f>
              <c:numCache>
                <c:formatCode>#,##0</c:formatCode>
                <c:ptCount val="5"/>
                <c:pt idx="0">
                  <c:v>10000</c:v>
                </c:pt>
                <c:pt idx="1">
                  <c:v>20000</c:v>
                </c:pt>
                <c:pt idx="2">
                  <c:v>30000</c:v>
                </c:pt>
                <c:pt idx="3">
                  <c:v>40000</c:v>
                </c:pt>
                <c:pt idx="4">
                  <c:v>50000</c:v>
                </c:pt>
              </c:numCache>
            </c:num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490</c:v>
                </c:pt>
                <c:pt idx="1">
                  <c:v>400</c:v>
                </c:pt>
                <c:pt idx="2">
                  <c:v>256</c:v>
                </c:pt>
                <c:pt idx="3">
                  <c:v>64</c:v>
                </c:pt>
                <c:pt idx="4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5A-42C7-A917-F857FA3FD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19463104"/>
        <c:axId val="219463496"/>
      </c:barChart>
      <c:catAx>
        <c:axId val="219463104"/>
        <c:scaling>
          <c:orientation val="minMax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de-DE" sz="2400" dirty="0">
                    <a:solidFill>
                      <a:schemeClr val="tx1"/>
                    </a:solidFill>
                    <a:latin typeface="Arial Narrow" panose="020B0606020202030204" pitchFamily="34" charset="0"/>
                  </a:rPr>
                  <a:t>in Euro</a:t>
                </a:r>
              </a:p>
            </c:rich>
          </c:tx>
          <c:layout>
            <c:manualLayout>
              <c:xMode val="edge"/>
              <c:yMode val="edge"/>
              <c:x val="0.11083594740969259"/>
              <c:y val="8.1262406045536043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de-DE"/>
          </a:p>
        </c:txPr>
        <c:crossAx val="219463496"/>
        <c:crosses val="autoZero"/>
        <c:auto val="1"/>
        <c:lblAlgn val="ctr"/>
        <c:lblOffset val="100"/>
        <c:noMultiLvlLbl val="0"/>
      </c:catAx>
      <c:valAx>
        <c:axId val="219463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de-DE"/>
          </a:p>
        </c:txPr>
        <c:crossAx val="219463104"/>
        <c:crosses val="autoZero"/>
        <c:crossBetween val="between"/>
      </c:valAx>
      <c:spPr>
        <a:solidFill>
          <a:schemeClr val="bg1"/>
        </a:solidFill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76701099817959106"/>
          <c:y val="0.18384195541531351"/>
          <c:w val="0.156961582297686"/>
          <c:h val="0.18225890236673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solidFill>
      <a:schemeClr val="bg1">
        <a:lumMod val="75000"/>
      </a:schemeClr>
    </a:solidFill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de-DE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Modell Calypso</a:t>
            </a:r>
          </a:p>
        </c:rich>
      </c:tx>
      <c:layout>
        <c:manualLayout>
          <c:xMode val="edge"/>
          <c:yMode val="edge"/>
          <c:x val="0.22923513968737255"/>
          <c:y val="1.66177221682594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0.23478996713550898"/>
          <c:y val="0.14641587136400094"/>
          <c:w val="0.7093380708659387"/>
          <c:h val="0.73331347348339293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Frauen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FF0000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6.4471478398483731E-2"/>
                  <c:y val="3.53680520147787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3A-4C91-80E6-90B1BCAC971B}"/>
                </c:ext>
              </c:extLst>
            </c:dLbl>
            <c:dLbl>
              <c:idx val="2"/>
              <c:layout>
                <c:manualLayout>
                  <c:x val="-6.7701716273709564E-2"/>
                  <c:y val="3.53680520147788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23A-4C91-80E6-90B1BCAC971B}"/>
                </c:ext>
              </c:extLst>
            </c:dLbl>
            <c:dLbl>
              <c:idx val="3"/>
              <c:layout>
                <c:manualLayout>
                  <c:x val="-7.5014262644791593E-2"/>
                  <c:y val="-1.44851144899995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23A-4C91-80E6-90B1BCAC971B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23A-4C91-80E6-90B1BCAC97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rgbClr val="FF0000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Tabelle1!$A$2:$A$6</c:f>
              <c:numCache>
                <c:formatCode>#,##0</c:formatCode>
                <c:ptCount val="5"/>
                <c:pt idx="0">
                  <c:v>10000</c:v>
                </c:pt>
                <c:pt idx="1">
                  <c:v>20000</c:v>
                </c:pt>
                <c:pt idx="2">
                  <c:v>30000</c:v>
                </c:pt>
                <c:pt idx="3">
                  <c:v>40000</c:v>
                </c:pt>
                <c:pt idx="4">
                  <c:v>50000</c:v>
                </c:pt>
              </c:numCache>
            </c:num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510</c:v>
                </c:pt>
                <c:pt idx="1">
                  <c:v>375</c:v>
                </c:pt>
                <c:pt idx="2">
                  <c:v>155</c:v>
                </c:pt>
                <c:pt idx="3">
                  <c:v>23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23A-4C91-80E6-90B1BCAC971B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Männer</c:v>
                </c:pt>
              </c:strCache>
            </c:strRef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7030A0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1.9381427251354982E-2"/>
                  <c:y val="-3.04658239751423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23A-4C91-80E6-90B1BCAC971B}"/>
                </c:ext>
              </c:extLst>
            </c:dLbl>
            <c:dLbl>
              <c:idx val="1"/>
              <c:layout>
                <c:manualLayout>
                  <c:x val="-1.1305832563290466E-2"/>
                  <c:y val="-3.877468505927210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23A-4C91-80E6-90B1BCAC971B}"/>
                </c:ext>
              </c:extLst>
            </c:dLbl>
            <c:dLbl>
              <c:idx val="3"/>
              <c:layout>
                <c:manualLayout>
                  <c:x val="-3.2302378752258306E-3"/>
                  <c:y val="-4.708354614340188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23A-4C91-80E6-90B1BCAC971B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23A-4C91-80E6-90B1BCAC971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rgbClr val="7030A0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Tabelle1!$A$2:$A$6</c:f>
              <c:numCache>
                <c:formatCode>#,##0</c:formatCode>
                <c:ptCount val="5"/>
                <c:pt idx="0">
                  <c:v>10000</c:v>
                </c:pt>
                <c:pt idx="1">
                  <c:v>20000</c:v>
                </c:pt>
                <c:pt idx="2">
                  <c:v>30000</c:v>
                </c:pt>
                <c:pt idx="3">
                  <c:v>40000</c:v>
                </c:pt>
                <c:pt idx="4">
                  <c:v>50000</c:v>
                </c:pt>
              </c:numCache>
            </c:numRef>
          </c:cat>
          <c:val>
            <c:numRef>
              <c:f>Tabelle1!$C$2:$C$6</c:f>
              <c:numCache>
                <c:formatCode>General</c:formatCode>
                <c:ptCount val="5"/>
                <c:pt idx="0">
                  <c:v>490</c:v>
                </c:pt>
                <c:pt idx="1">
                  <c:v>400</c:v>
                </c:pt>
                <c:pt idx="2">
                  <c:v>256</c:v>
                </c:pt>
                <c:pt idx="3">
                  <c:v>64</c:v>
                </c:pt>
                <c:pt idx="4">
                  <c:v>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F23A-4C91-80E6-90B1BCAC97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9465848"/>
        <c:axId val="219468984"/>
      </c:lineChart>
      <c:catAx>
        <c:axId val="2194658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de-DE" sz="2400" dirty="0">
                    <a:solidFill>
                      <a:schemeClr val="tx1"/>
                    </a:solidFill>
                    <a:latin typeface="Arial Narrow" panose="020B0606020202030204" pitchFamily="34" charset="0"/>
                  </a:rPr>
                  <a:t>Euro</a:t>
                </a:r>
              </a:p>
            </c:rich>
          </c:tx>
          <c:layout>
            <c:manualLayout>
              <c:xMode val="edge"/>
              <c:yMode val="edge"/>
              <c:x val="0.92571820144252492"/>
              <c:y val="0.915415794163559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chemeClr val="tx1"/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de-DE"/>
            </a:p>
          </c:txPr>
        </c:title>
        <c:numFmt formatCode="#,##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de-DE"/>
          </a:p>
        </c:txPr>
        <c:crossAx val="219468984"/>
        <c:crosses val="autoZero"/>
        <c:auto val="1"/>
        <c:lblAlgn val="ctr"/>
        <c:lblOffset val="100"/>
        <c:noMultiLvlLbl val="0"/>
      </c:catAx>
      <c:valAx>
        <c:axId val="219468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de-DE"/>
          </a:p>
        </c:txPr>
        <c:crossAx val="219465848"/>
        <c:crosses val="autoZero"/>
        <c:crossBetween val="between"/>
      </c:valAx>
      <c:spPr>
        <a:solidFill>
          <a:schemeClr val="bg1"/>
        </a:solidFill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76701099817959106"/>
          <c:y val="0.18384195541531351"/>
          <c:w val="0.14804272812904631"/>
          <c:h val="0.18225890236673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blipFill>
      <a:blip xmlns:r="http://schemas.openxmlformats.org/officeDocument/2006/relationships" r:embed="rId3"/>
      <a:tile tx="0" ty="0" sx="100000" sy="100000" flip="none" algn="tl"/>
    </a:blipFill>
    <a:ln>
      <a:noFill/>
    </a:ln>
    <a:effectLst/>
  </c:spPr>
  <c:txPr>
    <a:bodyPr/>
    <a:lstStyle/>
    <a:p>
      <a:pPr>
        <a:defRPr/>
      </a:pPr>
      <a:endParaRPr lang="de-DE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1.1137237865660413E-2"/>
          <c:y val="0.2674108679774179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title>
    <c:autoTitleDeleted val="0"/>
    <c:view3D>
      <c:rotX val="75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2.8346306744487206E-2"/>
          <c:w val="1"/>
          <c:h val="0.96987981776619403"/>
        </c:manualLayout>
      </c:layout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Werbeausgaben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B6C1-4A48-94AC-8463C11BB351}"/>
              </c:ext>
            </c:extLst>
          </c:dPt>
          <c:dPt>
            <c:idx val="1"/>
            <c:bubble3D val="0"/>
            <c:explosion val="3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B6C1-4A48-94AC-8463C11BB351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B6C1-4A48-94AC-8463C11BB351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B6C1-4A48-94AC-8463C11BB351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B6C1-4A48-94AC-8463C11BB351}"/>
              </c:ext>
            </c:extLst>
          </c:dPt>
          <c:dLbls>
            <c:dLbl>
              <c:idx val="0"/>
              <c:layout>
                <c:manualLayout>
                  <c:x val="-0.13474812192940389"/>
                  <c:y val="0.131758802601516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C1-4A48-94AC-8463C11BB351}"/>
                </c:ext>
              </c:extLst>
            </c:dLbl>
            <c:dLbl>
              <c:idx val="1"/>
              <c:layout>
                <c:manualLayout>
                  <c:x val="-8.3014814727842709E-2"/>
                  <c:y val="-0.165308958106013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6C1-4A48-94AC-8463C11BB351}"/>
                </c:ext>
              </c:extLst>
            </c:dLbl>
            <c:dLbl>
              <c:idx val="2"/>
              <c:layout>
                <c:manualLayout>
                  <c:x val="2.1920734110174388E-2"/>
                  <c:y val="-0.1707633296204136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6C1-4A48-94AC-8463C11BB351}"/>
                </c:ext>
              </c:extLst>
            </c:dLbl>
            <c:dLbl>
              <c:idx val="3"/>
              <c:layout>
                <c:manualLayout>
                  <c:x val="0.11523998630791477"/>
                  <c:y val="-0.1313688930637368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6C1-4A48-94AC-8463C11BB351}"/>
                </c:ext>
              </c:extLst>
            </c:dLbl>
            <c:dLbl>
              <c:idx val="4"/>
              <c:layout>
                <c:manualLayout>
                  <c:x val="0.11316126103262046"/>
                  <c:y val="0.1519164257922971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6C1-4A48-94AC-8463C11BB3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bg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Tabelle1!$A$2:$A$6</c:f>
              <c:strCache>
                <c:ptCount val="5"/>
                <c:pt idx="0">
                  <c:v>Tageszeitung</c:v>
                </c:pt>
                <c:pt idx="1">
                  <c:v>Plakate</c:v>
                </c:pt>
                <c:pt idx="2">
                  <c:v>Werbebriefe</c:v>
                </c:pt>
                <c:pt idx="3">
                  <c:v>Fernsehen</c:v>
                </c:pt>
                <c:pt idx="4">
                  <c:v>Kinowerbung</c:v>
                </c:pt>
              </c:strCache>
            </c:strRef>
          </c:cat>
          <c:val>
            <c:numRef>
              <c:f>Tabelle1!$B$2:$B$6</c:f>
              <c:numCache>
                <c:formatCode>#,##0</c:formatCode>
                <c:ptCount val="5"/>
                <c:pt idx="0">
                  <c:v>15000</c:v>
                </c:pt>
                <c:pt idx="1">
                  <c:v>6500</c:v>
                </c:pt>
                <c:pt idx="2">
                  <c:v>6000</c:v>
                </c:pt>
                <c:pt idx="3">
                  <c:v>9000</c:v>
                </c:pt>
                <c:pt idx="4">
                  <c:v>11000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6C1-4A48-94AC-8463C11BB351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C82B4-5AA7-45AF-8270-7F65F5F62C17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37C12-ED5C-4292-B9A6-06422EA16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269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fgfdhgfhgfhgf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37C12-ED5C-4292-B9A6-06422EA16F1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3222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37C12-ED5C-4292-B9A6-06422EA16F17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8108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B80030E-85DF-41CE-968A-D1F233968E5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71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3499-7174-4292-9A42-C35D16F6EA1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767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31BC-C66C-43EE-8870-DCFC56A987D7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427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2979-3232-455F-9CBC-55A63EF28E2F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157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84E3-33A6-4D96-83D0-29A45C1F240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612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3EBF5-A976-4C97-8DD5-734909ADB54F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57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34CA-58BA-4201-A541-EF55D42803F4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26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0D54-9F2B-40BD-B45A-8411CD41194E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990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2F3A-9214-4010-A442-B93BA980C287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615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7B20-5EBC-4DC2-BAA8-665C2EAB0F59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76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B78-2597-4872-8ADC-B95E3118DB39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864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B1A371B-57FB-4880-8579-F06039D6673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/>
              <a:t>Tabellen</a:t>
            </a:r>
            <a:r>
              <a:rPr lang="en-US" dirty="0"/>
              <a:t> </a:t>
            </a:r>
            <a:r>
              <a:rPr lang="en-US" dirty="0" err="1"/>
              <a:t>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798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800" b="1" kern="1200" cap="all" spc="1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Tabellen</a:t>
            </a:r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Manuela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Manula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09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9200" y="467832"/>
            <a:ext cx="11031800" cy="142902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Produkte im Sortiment prüfen</a:t>
            </a:r>
            <a:br>
              <a:rPr lang="de-DE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b="0" dirty="0">
                <a:latin typeface="Arial Narrow" panose="020B0606020202030204" pitchFamily="34" charset="0"/>
              </a:rPr>
              <a:t>Portfolio-Analyse nach der Boston Consulting Group</a:t>
            </a:r>
            <a:endParaRPr lang="de-DE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796248"/>
              </p:ext>
            </p:extLst>
          </p:nvPr>
        </p:nvGraphicFramePr>
        <p:xfrm>
          <a:off x="779200" y="2009552"/>
          <a:ext cx="11005126" cy="448878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5899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3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3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3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05502">
                <a:tc>
                  <a:txBody>
                    <a:bodyPr/>
                    <a:lstStyle/>
                    <a:p>
                      <a:endParaRPr lang="de-DE" sz="24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3200" dirty="0" err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Question</a:t>
                      </a:r>
                      <a: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Marks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Stars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Cash</a:t>
                      </a:r>
                      <a:r>
                        <a:rPr lang="de-DE" sz="3200" baseline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br>
                        <a:rPr lang="de-DE" sz="3200" baseline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</a:br>
                      <a:r>
                        <a:rPr lang="de-DE" sz="3200" baseline="0" dirty="0" err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Cows</a:t>
                      </a:r>
                      <a:endParaRPr lang="de-DE" sz="32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Poor</a:t>
                      </a:r>
                      <a:b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</a:br>
                      <a: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Dogs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002">
                <a:tc>
                  <a:txBody>
                    <a:bodyPr/>
                    <a:lstStyle/>
                    <a:p>
                      <a:r>
                        <a:rPr lang="de-DE" sz="2800" b="1" dirty="0">
                          <a:latin typeface="Arial Narrow" panose="020B0606020202030204" pitchFamily="34" charset="0"/>
                        </a:rPr>
                        <a:t>Marktwachstum</a:t>
                      </a:r>
                    </a:p>
                  </a:txBody>
                  <a:tcPr>
                    <a:lnL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hoch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hoch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gering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>
                          <a:latin typeface="Arial Narrow" panose="020B0606020202030204" pitchFamily="34" charset="0"/>
                        </a:rPr>
                        <a:t>gering</a:t>
                      </a:r>
                      <a:endParaRPr lang="de-DE" sz="24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156">
                <a:tc>
                  <a:txBody>
                    <a:bodyPr/>
                    <a:lstStyle/>
                    <a:p>
                      <a:r>
                        <a:rPr lang="de-DE" sz="2800" b="1" dirty="0">
                          <a:latin typeface="Arial Narrow" panose="020B0606020202030204" pitchFamily="34" charset="0"/>
                        </a:rPr>
                        <a:t>Relativer</a:t>
                      </a:r>
                      <a:r>
                        <a:rPr lang="de-DE" sz="2800" b="1" baseline="0" dirty="0">
                          <a:latin typeface="Arial Narrow" panose="020B0606020202030204" pitchFamily="34" charset="0"/>
                        </a:rPr>
                        <a:t> Marktanteil</a:t>
                      </a:r>
                      <a:endParaRPr lang="de-DE" sz="2800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gering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hoch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hoch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>
                          <a:latin typeface="Arial Narrow" panose="020B0606020202030204" pitchFamily="34" charset="0"/>
                        </a:rPr>
                        <a:t>gering</a:t>
                      </a:r>
                      <a:endParaRPr lang="de-DE" sz="24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9383">
                <a:tc>
                  <a:txBody>
                    <a:bodyPr/>
                    <a:lstStyle/>
                    <a:p>
                      <a:r>
                        <a:rPr lang="de-DE" sz="2800" b="1" dirty="0">
                          <a:latin typeface="Arial Narrow" panose="020B0606020202030204" pitchFamily="34" charset="0"/>
                        </a:rPr>
                        <a:t>Strategie</a:t>
                      </a:r>
                    </a:p>
                    <a:p>
                      <a:r>
                        <a:rPr lang="de-DE" sz="7200" b="1" dirty="0"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</a:t>
                      </a:r>
                      <a:endParaRPr lang="de-DE" sz="7200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Marktanteil erhöhen, Vertriebsaktivität stärken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Marktanteil erhöhen, Sortiment ausbauen, verstärkt werben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Marktanteil</a:t>
                      </a:r>
                      <a:r>
                        <a:rPr lang="de-DE" sz="2400" baseline="0" dirty="0">
                          <a:latin typeface="Arial Narrow" panose="020B0606020202030204" pitchFamily="34" charset="0"/>
                        </a:rPr>
                        <a:t> halten, weniger investieren, Kundendienst ausweiten</a:t>
                      </a:r>
                      <a:endParaRPr lang="de-DE" sz="24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Produktmenge minimieren, Produkt abstoßen</a:t>
                      </a:r>
                      <a:r>
                        <a:rPr lang="de-DE" sz="2400" baseline="0" dirty="0">
                          <a:latin typeface="Arial Narrow" panose="020B0606020202030204" pitchFamily="34" charset="0"/>
                        </a:rPr>
                        <a:t> </a:t>
                      </a:r>
                      <a:br>
                        <a:rPr lang="de-DE" sz="2400" baseline="0" dirty="0">
                          <a:latin typeface="Arial Narrow" panose="020B0606020202030204" pitchFamily="34" charset="0"/>
                        </a:rPr>
                      </a:br>
                      <a:r>
                        <a:rPr lang="de-DE" sz="2400" baseline="0" dirty="0">
                          <a:latin typeface="Arial Narrow" panose="020B0606020202030204" pitchFamily="34" charset="0"/>
                        </a:rPr>
                        <a:t>oder abgeben</a:t>
                      </a:r>
                      <a:endParaRPr lang="de-DE" sz="24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280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0436" y="585216"/>
            <a:ext cx="10404764" cy="149961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 Calypso 2017</a:t>
            </a:r>
            <a:br>
              <a:rPr lang="de-DE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Nachfrage in Abhängigkeit vom Preis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431386"/>
              </p:ext>
            </p:extLst>
          </p:nvPr>
        </p:nvGraphicFramePr>
        <p:xfrm>
          <a:off x="757380" y="2256530"/>
          <a:ext cx="10395526" cy="3232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0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7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70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70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70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570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24983">
                <a:tc gridSpan="6">
                  <a:txBody>
                    <a:bodyPr/>
                    <a:lstStyle/>
                    <a:p>
                      <a:r>
                        <a:rPr lang="de-DE" sz="3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Produktpreis</a:t>
                      </a:r>
                      <a:r>
                        <a:rPr lang="de-DE" sz="32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EURO</a:t>
                      </a:r>
                      <a:endParaRPr lang="de-DE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106">
                <a:tc>
                  <a:txBody>
                    <a:bodyPr/>
                    <a:lstStyle/>
                    <a:p>
                      <a:endParaRPr lang="de-DE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4983"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Nachfrage von</a:t>
                      </a:r>
                      <a:r>
                        <a:rPr lang="de-DE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Frauen</a:t>
                      </a:r>
                      <a:endParaRPr lang="de-DE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983"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Nachfrage von Männern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8622967" y="5492343"/>
            <a:ext cx="2579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i="1" dirty="0">
                <a:latin typeface="Arial Narrow" panose="020B0606020202030204" pitchFamily="34" charset="0"/>
              </a:rPr>
              <a:t>Quelle: Statistik 2017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519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7200" dirty="0"/>
              <a:t>Di</a:t>
            </a:r>
            <a:r>
              <a:rPr lang="de-DE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agramme</a:t>
            </a:r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Manuela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Manula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061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400" dirty="0"/>
              <a:t>Produktvergleich</a:t>
            </a:r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756032"/>
              </p:ext>
            </p:extLst>
          </p:nvPr>
        </p:nvGraphicFramePr>
        <p:xfrm>
          <a:off x="770021" y="1876926"/>
          <a:ext cx="9974179" cy="4981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8164648" y="2326105"/>
            <a:ext cx="2579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Arial Narrow" panose="020B0606020202030204" pitchFamily="34" charset="0"/>
              </a:rPr>
              <a:t>Quelle: Statistik 2017</a:t>
            </a:r>
          </a:p>
        </p:txBody>
      </p:sp>
    </p:spTree>
    <p:extLst>
      <p:ext uri="{BB962C8B-B14F-4D97-AF65-F5344CB8AC3E}">
        <p14:creationId xmlns:p14="http://schemas.microsoft.com/office/powerpoint/2010/main" val="1235858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8600" y="502084"/>
            <a:ext cx="9720072" cy="149961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4000" dirty="0">
                <a:latin typeface="Arial" panose="020B0604020202020204" pitchFamily="34" charset="0"/>
                <a:cs typeface="Arial" panose="020B0604020202020204" pitchFamily="34" charset="0"/>
              </a:rPr>
              <a:t>Produktvergleich</a:t>
            </a:r>
            <a:endParaRPr lang="de-DE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3682625036"/>
              </p:ext>
            </p:extLst>
          </p:nvPr>
        </p:nvGraphicFramePr>
        <p:xfrm>
          <a:off x="0" y="1467852"/>
          <a:ext cx="9237717" cy="5149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8944343" y="6043795"/>
            <a:ext cx="2579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Arial Narrow" panose="020B0606020202030204" pitchFamily="34" charset="0"/>
              </a:rPr>
              <a:t>Quelle: Statistik 2017</a:t>
            </a:r>
          </a:p>
        </p:txBody>
      </p:sp>
    </p:spTree>
    <p:extLst>
      <p:ext uri="{BB962C8B-B14F-4D97-AF65-F5344CB8AC3E}">
        <p14:creationId xmlns:p14="http://schemas.microsoft.com/office/powerpoint/2010/main" val="1323683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/>
              <a:t>Nachfrage in Abhängigkeit vom Preis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412038622"/>
              </p:ext>
            </p:extLst>
          </p:nvPr>
        </p:nvGraphicFramePr>
        <p:xfrm>
          <a:off x="1024128" y="1863460"/>
          <a:ext cx="7863198" cy="4720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8887326" y="1863460"/>
            <a:ext cx="2579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Arial Narrow" panose="020B0606020202030204" pitchFamily="34" charset="0"/>
              </a:rPr>
              <a:t>Quelle: Statistik 2017</a:t>
            </a:r>
          </a:p>
        </p:txBody>
      </p:sp>
      <p:sp>
        <p:nvSpPr>
          <p:cNvPr id="3" name="Interaktive Schaltfläche: Ende 2">
            <a:hlinkClick r:id="" action="ppaction://hlinkshowjump?jump=lastslide" highlightClick="1"/>
          </p:cNvPr>
          <p:cNvSpPr/>
          <p:nvPr/>
        </p:nvSpPr>
        <p:spPr>
          <a:xfrm>
            <a:off x="11051176" y="6035040"/>
            <a:ext cx="415701" cy="413886"/>
          </a:xfrm>
          <a:prstGeom prst="actionButtonEn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646126" y="5937459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Menge</a:t>
            </a:r>
          </a:p>
        </p:txBody>
      </p:sp>
    </p:spTree>
    <p:extLst>
      <p:ext uri="{BB962C8B-B14F-4D97-AF65-F5344CB8AC3E}">
        <p14:creationId xmlns:p14="http://schemas.microsoft.com/office/powerpoint/2010/main" val="3642238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7128" y="585216"/>
            <a:ext cx="9847072" cy="1499616"/>
          </a:xfrm>
        </p:spPr>
        <p:txBody>
          <a:bodyPr>
            <a:normAutofit/>
          </a:bodyPr>
          <a:lstStyle/>
          <a:p>
            <a:r>
              <a:rPr lang="de-DE" sz="2800" dirty="0"/>
              <a:t>Nachfrage in Abhängigkeit vom Preis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3620997241"/>
              </p:ext>
            </p:extLst>
          </p:nvPr>
        </p:nvGraphicFramePr>
        <p:xfrm>
          <a:off x="897128" y="1718062"/>
          <a:ext cx="8297672" cy="4682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6615248" y="1718062"/>
            <a:ext cx="2579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latin typeface="Arial Narrow" panose="020B0606020202030204" pitchFamily="34" charset="0"/>
              </a:rPr>
              <a:t>Quelle: Statistik 2017</a:t>
            </a:r>
          </a:p>
        </p:txBody>
      </p:sp>
    </p:spTree>
    <p:extLst>
      <p:ext uri="{BB962C8B-B14F-4D97-AF65-F5344CB8AC3E}">
        <p14:creationId xmlns:p14="http://schemas.microsoft.com/office/powerpoint/2010/main" val="1056043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Werbeträger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0660557"/>
              </p:ext>
            </p:extLst>
          </p:nvPr>
        </p:nvGraphicFramePr>
        <p:xfrm>
          <a:off x="1024128" y="-1"/>
          <a:ext cx="13286508" cy="6858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Inhaltsplatzhalter 4"/>
          <p:cNvSpPr txBox="1">
            <a:spLocks/>
          </p:cNvSpPr>
          <p:nvPr/>
        </p:nvSpPr>
        <p:spPr>
          <a:xfrm>
            <a:off x="9369137" y="6256074"/>
            <a:ext cx="2750126" cy="369332"/>
          </a:xfrm>
          <a:prstGeom prst="rect">
            <a:avLst/>
          </a:prstGeom>
          <a:noFill/>
        </p:spPr>
        <p:txBody>
          <a:bodyPr vert="horz" wrap="square" lIns="45720" tIns="45720" rIns="45720" bIns="45720" rtlCol="0">
            <a:sp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i="1" dirty="0">
                <a:latin typeface="Arial Narrow" panose="020B0606020202030204" pitchFamily="34" charset="0"/>
              </a:rPr>
              <a:t>Quelle: Statistik 2017</a:t>
            </a:r>
          </a:p>
        </p:txBody>
      </p:sp>
    </p:spTree>
    <p:extLst>
      <p:ext uri="{BB962C8B-B14F-4D97-AF65-F5344CB8AC3E}">
        <p14:creationId xmlns:p14="http://schemas.microsoft.com/office/powerpoint/2010/main" val="4093152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152</Words>
  <Application>Microsoft Office PowerPoint</Application>
  <PresentationFormat>Breitbild</PresentationFormat>
  <Paragraphs>81</Paragraphs>
  <Slides>9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2</vt:i4>
      </vt:variant>
    </vt:vector>
  </HeadingPairs>
  <TitlesOfParts>
    <vt:vector size="18" baseType="lpstr">
      <vt:lpstr>Arial</vt:lpstr>
      <vt:lpstr>Arial Narrow</vt:lpstr>
      <vt:lpstr>Calibri</vt:lpstr>
      <vt:lpstr>Tw Cen MT</vt:lpstr>
      <vt:lpstr>Wingdings</vt:lpstr>
      <vt:lpstr>Wingdings 3</vt:lpstr>
      <vt:lpstr>Integral</vt:lpstr>
      <vt:lpstr>Tabellen</vt:lpstr>
      <vt:lpstr>Produkte im Sortiment prüfen  Portfolio-Analyse nach der Boston Consulting Group</vt:lpstr>
      <vt:lpstr>Modell Calypso 2017 Nachfrage in Abhängigkeit vom Preis</vt:lpstr>
      <vt:lpstr>Diagramme</vt:lpstr>
      <vt:lpstr>Produktvergleich</vt:lpstr>
      <vt:lpstr>Produktvergleich</vt:lpstr>
      <vt:lpstr>Nachfrage in Abhängigkeit vom Preis</vt:lpstr>
      <vt:lpstr>Nachfrage in Abhängigkeit vom Preis</vt:lpstr>
      <vt:lpstr>Werbeträger</vt:lpstr>
      <vt:lpstr>Marketing-Grundlagen</vt:lpstr>
      <vt:lpstr>Marketing-Statistik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Tabellen</dc:title>
  <dc:creator>fmp</dc:creator>
  <cp:lastModifiedBy>Marion Schröder</cp:lastModifiedBy>
  <cp:revision>151</cp:revision>
  <dcterms:created xsi:type="dcterms:W3CDTF">2014-01-19T17:48:24Z</dcterms:created>
  <dcterms:modified xsi:type="dcterms:W3CDTF">2017-02-05T10:24:02Z</dcterms:modified>
  <cp:contentStatus/>
</cp:coreProperties>
</file>